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notesMasterIdLst>
    <p:notesMasterId r:id="rId6"/>
  </p:notesMasterIdLst>
  <p:sldIdLst>
    <p:sldId id="256" r:id="rId2"/>
    <p:sldId id="260" r:id="rId3"/>
    <p:sldId id="257" r:id="rId4"/>
    <p:sldId id="258" r:id="rId5"/>
  </p:sldIdLst>
  <p:sldSz cx="6858000" cy="9144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610914B-258F-4B64-8760-763DAD26795F}">
          <p14:sldIdLst>
            <p14:sldId id="256"/>
            <p14:sldId id="260"/>
            <p14:sldId id="257"/>
          </p14:sldIdLst>
        </p14:section>
        <p14:section name="Раздел без заголовка" id="{48AFFC37-7B65-45CB-9C97-8F38DD769B5E}">
          <p14:sldIdLst>
            <p14:sldId id="25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0000"/>
    <a:srgbClr val="420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286" autoAdjust="0"/>
  </p:normalViewPr>
  <p:slideViewPr>
    <p:cSldViewPr>
      <p:cViewPr>
        <p:scale>
          <a:sx n="100" d="100"/>
          <a:sy n="100" d="100"/>
        </p:scale>
        <p:origin x="-1218" y="-16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A5758C-B8C2-4769-A518-2B5DA8A2FE4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ru-RU"/>
        </a:p>
      </dgm:t>
    </dgm:pt>
    <dgm:pt modelId="{728CB2C5-E7ED-4FD7-9955-9631259D3560}">
      <dgm:prSet/>
      <dgm:spPr/>
      <dgm:t>
        <a:bodyPr/>
        <a:lstStyle/>
        <a:p>
          <a:pPr rtl="0"/>
          <a:r>
            <a:rPr lang="ru-RU" dirty="0" smtClean="0"/>
            <a:t>2</a:t>
          </a:r>
          <a:endParaRPr lang="ru-RU" dirty="0"/>
        </a:p>
      </dgm:t>
    </dgm:pt>
    <dgm:pt modelId="{2A5353A3-6AD4-492C-ABE6-60D9D0880DA4}" type="parTrans" cxnId="{49303691-8174-465E-849E-6086B74BA4A0}">
      <dgm:prSet/>
      <dgm:spPr/>
      <dgm:t>
        <a:bodyPr/>
        <a:lstStyle/>
        <a:p>
          <a:endParaRPr lang="ru-RU"/>
        </a:p>
      </dgm:t>
    </dgm:pt>
    <dgm:pt modelId="{56E47088-E73F-4FA9-A0B0-5B97F5CE2DC6}" type="sibTrans" cxnId="{49303691-8174-465E-849E-6086B74BA4A0}">
      <dgm:prSet/>
      <dgm:spPr/>
      <dgm:t>
        <a:bodyPr/>
        <a:lstStyle/>
        <a:p>
          <a:endParaRPr lang="ru-RU"/>
        </a:p>
      </dgm:t>
    </dgm:pt>
    <dgm:pt modelId="{DA5E62A7-52F5-44EF-986F-2E28BA876809}" type="pres">
      <dgm:prSet presAssocID="{F7A5758C-B8C2-4769-A518-2B5DA8A2FE4B}" presName="cycle" presStyleCnt="0">
        <dgm:presLayoutVars>
          <dgm:dir/>
          <dgm:resizeHandles val="exact"/>
        </dgm:presLayoutVars>
      </dgm:prSet>
      <dgm:spPr/>
      <dgm:t>
        <a:bodyPr/>
        <a:lstStyle/>
        <a:p>
          <a:endParaRPr lang="ru-RU"/>
        </a:p>
      </dgm:t>
    </dgm:pt>
    <dgm:pt modelId="{69C66DFE-DF50-48CB-A6FB-51151D55CF50}" type="pres">
      <dgm:prSet presAssocID="{728CB2C5-E7ED-4FD7-9955-9631259D3560}" presName="node" presStyleLbl="node1" presStyleIdx="0" presStyleCnt="1" custScaleX="195793" custScaleY="114500">
        <dgm:presLayoutVars>
          <dgm:bulletEnabled val="1"/>
        </dgm:presLayoutVars>
      </dgm:prSet>
      <dgm:spPr/>
      <dgm:t>
        <a:bodyPr/>
        <a:lstStyle/>
        <a:p>
          <a:endParaRPr lang="ru-RU"/>
        </a:p>
      </dgm:t>
    </dgm:pt>
  </dgm:ptLst>
  <dgm:cxnLst>
    <dgm:cxn modelId="{527A9564-86B3-4BD6-9D43-D7DDB5C458CB}" type="presOf" srcId="{F7A5758C-B8C2-4769-A518-2B5DA8A2FE4B}" destId="{DA5E62A7-52F5-44EF-986F-2E28BA876809}" srcOrd="0" destOrd="0" presId="urn:microsoft.com/office/officeart/2005/8/layout/cycle2"/>
    <dgm:cxn modelId="{49303691-8174-465E-849E-6086B74BA4A0}" srcId="{F7A5758C-B8C2-4769-A518-2B5DA8A2FE4B}" destId="{728CB2C5-E7ED-4FD7-9955-9631259D3560}" srcOrd="0" destOrd="0" parTransId="{2A5353A3-6AD4-492C-ABE6-60D9D0880DA4}" sibTransId="{56E47088-E73F-4FA9-A0B0-5B97F5CE2DC6}"/>
    <dgm:cxn modelId="{9EBF1B47-CC62-4CF9-8689-385333A99782}" type="presOf" srcId="{728CB2C5-E7ED-4FD7-9955-9631259D3560}" destId="{69C66DFE-DF50-48CB-A6FB-51151D55CF50}" srcOrd="0" destOrd="0" presId="urn:microsoft.com/office/officeart/2005/8/layout/cycle2"/>
    <dgm:cxn modelId="{A7943B0C-3285-4A3B-838B-3F126F222583}" type="presParOf" srcId="{DA5E62A7-52F5-44EF-986F-2E28BA876809}" destId="{69C66DFE-DF50-48CB-A6FB-51151D55CF50}"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4FC861-85A1-4B2D-A512-10EB28138A4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ru-RU"/>
        </a:p>
      </dgm:t>
    </dgm:pt>
    <dgm:pt modelId="{2196789D-56ED-4848-AA64-7A4ABA35B3F1}">
      <dgm:prSet/>
      <dgm:spPr/>
      <dgm:t>
        <a:bodyPr/>
        <a:lstStyle/>
        <a:p>
          <a:pPr rtl="0"/>
          <a:r>
            <a:rPr lang="ru-RU" smtClean="0"/>
            <a:t>3</a:t>
          </a:r>
          <a:endParaRPr lang="ru-RU"/>
        </a:p>
      </dgm:t>
    </dgm:pt>
    <dgm:pt modelId="{80752419-F173-4789-9CE3-FED301730A44}" type="parTrans" cxnId="{BE6712E4-DEB4-4BBA-90CE-D8018524E364}">
      <dgm:prSet/>
      <dgm:spPr/>
      <dgm:t>
        <a:bodyPr/>
        <a:lstStyle/>
        <a:p>
          <a:endParaRPr lang="ru-RU"/>
        </a:p>
      </dgm:t>
    </dgm:pt>
    <dgm:pt modelId="{00556892-A204-402B-8ADC-75C3D85C2329}" type="sibTrans" cxnId="{BE6712E4-DEB4-4BBA-90CE-D8018524E364}">
      <dgm:prSet/>
      <dgm:spPr/>
      <dgm:t>
        <a:bodyPr/>
        <a:lstStyle/>
        <a:p>
          <a:endParaRPr lang="ru-RU"/>
        </a:p>
      </dgm:t>
    </dgm:pt>
    <dgm:pt modelId="{44430C8F-D411-4495-9D5A-86992A5E8810}" type="pres">
      <dgm:prSet presAssocID="{944FC861-85A1-4B2D-A512-10EB28138A4B}" presName="cycle" presStyleCnt="0">
        <dgm:presLayoutVars>
          <dgm:dir/>
          <dgm:resizeHandles val="exact"/>
        </dgm:presLayoutVars>
      </dgm:prSet>
      <dgm:spPr/>
      <dgm:t>
        <a:bodyPr/>
        <a:lstStyle/>
        <a:p>
          <a:endParaRPr lang="ru-RU"/>
        </a:p>
      </dgm:t>
    </dgm:pt>
    <dgm:pt modelId="{0C1FBDC0-0280-4003-AA04-3B2E66A23CDD}" type="pres">
      <dgm:prSet presAssocID="{2196789D-56ED-4848-AA64-7A4ABA35B3F1}" presName="node" presStyleLbl="node1" presStyleIdx="0" presStyleCnt="1" custScaleY="142433" custRadScaleRad="108622" custRadScaleInc="2812">
        <dgm:presLayoutVars>
          <dgm:bulletEnabled val="1"/>
        </dgm:presLayoutVars>
      </dgm:prSet>
      <dgm:spPr/>
      <dgm:t>
        <a:bodyPr/>
        <a:lstStyle/>
        <a:p>
          <a:endParaRPr lang="ru-RU"/>
        </a:p>
      </dgm:t>
    </dgm:pt>
  </dgm:ptLst>
  <dgm:cxnLst>
    <dgm:cxn modelId="{BE6712E4-DEB4-4BBA-90CE-D8018524E364}" srcId="{944FC861-85A1-4B2D-A512-10EB28138A4B}" destId="{2196789D-56ED-4848-AA64-7A4ABA35B3F1}" srcOrd="0" destOrd="0" parTransId="{80752419-F173-4789-9CE3-FED301730A44}" sibTransId="{00556892-A204-402B-8ADC-75C3D85C2329}"/>
    <dgm:cxn modelId="{B74ECAA6-C9CB-4D9B-A2ED-756D68810FCB}" type="presOf" srcId="{2196789D-56ED-4848-AA64-7A4ABA35B3F1}" destId="{0C1FBDC0-0280-4003-AA04-3B2E66A23CDD}" srcOrd="0" destOrd="0" presId="urn:microsoft.com/office/officeart/2005/8/layout/cycle2"/>
    <dgm:cxn modelId="{DE4E156E-C708-4F72-8B18-1331E8E3F014}" type="presOf" srcId="{944FC861-85A1-4B2D-A512-10EB28138A4B}" destId="{44430C8F-D411-4495-9D5A-86992A5E8810}" srcOrd="0" destOrd="0" presId="urn:microsoft.com/office/officeart/2005/8/layout/cycle2"/>
    <dgm:cxn modelId="{4F0D1659-7624-4FAE-B287-ED47552F1B06}" type="presParOf" srcId="{44430C8F-D411-4495-9D5A-86992A5E8810}" destId="{0C1FBDC0-0280-4003-AA04-3B2E66A23CD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C66DFE-DF50-48CB-A6FB-51151D55CF50}">
      <dsp:nvSpPr>
        <dsp:cNvPr id="0" name=""/>
        <dsp:cNvSpPr/>
      </dsp:nvSpPr>
      <dsp:spPr>
        <a:xfrm>
          <a:off x="0" y="26633"/>
          <a:ext cx="332655" cy="1945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rtl="0">
            <a:lnSpc>
              <a:spcPct val="90000"/>
            </a:lnSpc>
            <a:spcBef>
              <a:spcPct val="0"/>
            </a:spcBef>
            <a:spcAft>
              <a:spcPct val="35000"/>
            </a:spcAft>
          </a:pPr>
          <a:r>
            <a:rPr lang="ru-RU" sz="800" kern="1200" dirty="0" smtClean="0"/>
            <a:t>2</a:t>
          </a:r>
          <a:endParaRPr lang="ru-RU" sz="800" kern="1200" dirty="0"/>
        </a:p>
      </dsp:txBody>
      <dsp:txXfrm>
        <a:off x="48716" y="55122"/>
        <a:ext cx="235223" cy="1375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FBDC0-0280-4003-AA04-3B2E66A23CDD}">
      <dsp:nvSpPr>
        <dsp:cNvPr id="0" name=""/>
        <dsp:cNvSpPr/>
      </dsp:nvSpPr>
      <dsp:spPr>
        <a:xfrm>
          <a:off x="0" y="0"/>
          <a:ext cx="324128" cy="4616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rtl="0">
            <a:lnSpc>
              <a:spcPct val="90000"/>
            </a:lnSpc>
            <a:spcBef>
              <a:spcPct val="0"/>
            </a:spcBef>
            <a:spcAft>
              <a:spcPct val="35000"/>
            </a:spcAft>
          </a:pPr>
          <a:r>
            <a:rPr lang="ru-RU" sz="1900" kern="1200" smtClean="0"/>
            <a:t>3</a:t>
          </a:r>
          <a:endParaRPr lang="ru-RU" sz="1900" kern="1200"/>
        </a:p>
      </dsp:txBody>
      <dsp:txXfrm>
        <a:off x="47467" y="67609"/>
        <a:ext cx="229194" cy="32644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D79BE6DA-3B92-43E3-A1B5-D16F00B4848D}" type="datetimeFigureOut">
              <a:rPr lang="ru-RU" smtClean="0"/>
              <a:pPr/>
              <a:t>04.01.2020</a:t>
            </a:fld>
            <a:endParaRPr lang="ru-RU"/>
          </a:p>
        </p:txBody>
      </p:sp>
      <p:sp>
        <p:nvSpPr>
          <p:cNvPr id="4" name="Образ слайда 3"/>
          <p:cNvSpPr>
            <a:spLocks noGrp="1" noRot="1" noChangeAspect="1"/>
          </p:cNvSpPr>
          <p:nvPr>
            <p:ph type="sldImg" idx="2"/>
          </p:nvPr>
        </p:nvSpPr>
        <p:spPr>
          <a:xfrm>
            <a:off x="2030413" y="746125"/>
            <a:ext cx="2797175"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956"/>
            <a:ext cx="5486400" cy="447627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1A4B7103-5CBA-4587-9D24-D88B296AB7E1}" type="slidenum">
              <a:rPr lang="ru-RU" smtClean="0"/>
              <a:pPr/>
              <a:t>‹#›</a:t>
            </a:fld>
            <a:endParaRPr lang="ru-RU"/>
          </a:p>
        </p:txBody>
      </p:sp>
    </p:spTree>
    <p:extLst>
      <p:ext uri="{BB962C8B-B14F-4D97-AF65-F5344CB8AC3E}">
        <p14:creationId xmlns:p14="http://schemas.microsoft.com/office/powerpoint/2010/main" val="1191930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0413" y="746125"/>
            <a:ext cx="2797175" cy="3730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A4B7103-5CBA-4587-9D24-D88B296AB7E1}" type="slidenum">
              <a:rPr lang="ru-RU" smtClean="0"/>
              <a:pPr/>
              <a:t>1</a:t>
            </a:fld>
            <a:endParaRPr lang="ru-RU"/>
          </a:p>
        </p:txBody>
      </p:sp>
    </p:spTree>
    <p:extLst>
      <p:ext uri="{BB962C8B-B14F-4D97-AF65-F5344CB8AC3E}">
        <p14:creationId xmlns:p14="http://schemas.microsoft.com/office/powerpoint/2010/main" val="753050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0413" y="746125"/>
            <a:ext cx="2797175" cy="3730625"/>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A4B7103-5CBA-4587-9D24-D88B296AB7E1}" type="slidenum">
              <a:rPr lang="ru-RU" smtClean="0"/>
              <a:pPr/>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074420" y="479864"/>
            <a:ext cx="5554980" cy="1962912"/>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074420" y="2466752"/>
            <a:ext cx="5554980" cy="23368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202FC766-7B01-4D1A-8366-CEB4CE4C3223}" type="datetimeFigureOut">
              <a:rPr lang="ru-RU" smtClean="0"/>
              <a:pPr/>
              <a:t>04.01.2020</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8" name="Овал 7"/>
          <p:cNvSpPr/>
          <p:nvPr/>
        </p:nvSpPr>
        <p:spPr>
          <a:xfrm>
            <a:off x="691075" y="1885069"/>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867882" y="1793355"/>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04.01.2020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143500" y="366186"/>
            <a:ext cx="1371600" cy="7802033"/>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857250" y="366188"/>
            <a:ext cx="4171950" cy="7802033"/>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04.01.2020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04.01.2020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1712168" y="-72"/>
            <a:ext cx="5143500"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1933794" y="3467100"/>
            <a:ext cx="4800600" cy="3048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933794" y="1422400"/>
            <a:ext cx="4800600" cy="2012949"/>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02FC766-7B01-4D1A-8366-CEB4CE4C3223}" type="datetimeFigureOut">
              <a:rPr lang="ru-RU" smtClean="0"/>
              <a:pPr/>
              <a:t>04.01.2020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10" name="Прямоугольник 9"/>
          <p:cNvSpPr/>
          <p:nvPr/>
        </p:nvSpPr>
        <p:spPr bwMode="invGray">
          <a:xfrm>
            <a:off x="1714500" y="0"/>
            <a:ext cx="57150"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29241" y="3752875"/>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806048" y="3661160"/>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6706" y="365760"/>
            <a:ext cx="5623560" cy="1524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07670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395706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04.01.2020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6880448"/>
            <a:ext cx="6172200" cy="1524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4290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349758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4290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349758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202FC766-7B01-4D1A-8366-CEB4CE4C3223}" type="datetimeFigureOut">
              <a:rPr lang="ru-RU" smtClean="0"/>
              <a:pPr/>
              <a:t>04.01.2020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6706" y="365760"/>
            <a:ext cx="5623560" cy="1524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202FC766-7B01-4D1A-8366-CEB4CE4C3223}" type="datetimeFigureOut">
              <a:rPr lang="ru-RU" smtClean="0"/>
              <a:pPr/>
              <a:t>04.01.2020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761238" y="0"/>
            <a:ext cx="6096762" cy="9144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202FC766-7B01-4D1A-8366-CEB4CE4C3223}" type="datetimeFigureOut">
              <a:rPr lang="ru-RU" smtClean="0"/>
              <a:pPr/>
              <a:t>04.01.2020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6" name="Прямоугольник 5"/>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289037"/>
            <a:ext cx="2857500" cy="154940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342900" y="1875952"/>
            <a:ext cx="2857500" cy="931333"/>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342900" y="2844801"/>
            <a:ext cx="6115050" cy="5323417"/>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04.01.2020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15172" y="1422400"/>
            <a:ext cx="2057400" cy="26416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04.01.2020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8" name="Прямоугольник 7"/>
          <p:cNvSpPr/>
          <p:nvPr/>
        </p:nvSpPr>
        <p:spPr>
          <a:xfrm>
            <a:off x="571500" y="1422400"/>
            <a:ext cx="3429000" cy="6096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628650" y="1524005"/>
            <a:ext cx="3314700" cy="468604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297544" y="1272455"/>
            <a:ext cx="514350"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3752750" y="1249048"/>
            <a:ext cx="486918"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628650" y="6400800"/>
            <a:ext cx="3314700" cy="1016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611945" y="-1087896"/>
            <a:ext cx="1229165" cy="2185183"/>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26613" y="28137"/>
            <a:ext cx="1276643" cy="2269588"/>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37161" y="1406770"/>
            <a:ext cx="844288" cy="1470165"/>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759655" y="-72"/>
            <a:ext cx="6098345"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076706" y="366184"/>
            <a:ext cx="5623560" cy="1524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076706" y="1930400"/>
            <a:ext cx="5623560" cy="64008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2686050" y="8407400"/>
            <a:ext cx="1600200" cy="63500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02FC766-7B01-4D1A-8366-CEB4CE4C3223}" type="datetimeFigureOut">
              <a:rPr lang="ru-RU" smtClean="0"/>
              <a:pPr/>
              <a:t>04.01.2020</a:t>
            </a:fld>
            <a:endParaRPr lang="ru-RU"/>
          </a:p>
        </p:txBody>
      </p:sp>
      <p:sp>
        <p:nvSpPr>
          <p:cNvPr id="10" name="Нижний колонтитул 9"/>
          <p:cNvSpPr>
            <a:spLocks noGrp="1"/>
          </p:cNvSpPr>
          <p:nvPr>
            <p:ph type="ftr" sz="quarter" idx="3"/>
          </p:nvPr>
        </p:nvSpPr>
        <p:spPr>
          <a:xfrm>
            <a:off x="4286250" y="8407400"/>
            <a:ext cx="2171700" cy="63500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6460236" y="8407400"/>
            <a:ext cx="342900" cy="63500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A8EF09B-D7F3-497B-B3C4-B62ABBCE6856}" type="slidenum">
              <a:rPr lang="ru-RU" smtClean="0"/>
              <a:pPr/>
              <a:t>‹#›</a:t>
            </a:fld>
            <a:endParaRPr lang="ru-RU"/>
          </a:p>
        </p:txBody>
      </p:sp>
      <p:sp>
        <p:nvSpPr>
          <p:cNvPr id="15" name="Прямоугольник 14"/>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3.png"/><Relationship Id="rId5" Type="http://schemas.openxmlformats.org/officeDocument/2006/relationships/diagramQuickStyle" Target="../diagrams/quickStyle1.xml"/><Relationship Id="rId10" Type="http://schemas.openxmlformats.org/officeDocument/2006/relationships/image" Target="../media/image12.png"/><Relationship Id="rId4" Type="http://schemas.openxmlformats.org/officeDocument/2006/relationships/diagramLayout" Target="../diagrams/layout1.xml"/><Relationship Id="rId9" Type="http://schemas.openxmlformats.org/officeDocument/2006/relationships/image" Target="../media/image11.jpe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19.emf"/><Relationship Id="rId5" Type="http://schemas.openxmlformats.org/officeDocument/2006/relationships/diagramQuickStyle" Target="../diagrams/quickStyle2.xml"/><Relationship Id="rId10" Type="http://schemas.openxmlformats.org/officeDocument/2006/relationships/image" Target="../media/image18.png"/><Relationship Id="rId4" Type="http://schemas.openxmlformats.org/officeDocument/2006/relationships/diagramLayout" Target="../diagrams/layout2.xml"/><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8" Type="http://schemas.openxmlformats.org/officeDocument/2006/relationships/hyperlink" Target="https://e-almet.ru/spravka/concrete-1362/" TargetMode="External"/><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7"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4880" y="7596336"/>
            <a:ext cx="2935100" cy="1483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356" y="6012629"/>
            <a:ext cx="725487"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4843" y="6001938"/>
            <a:ext cx="725487"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7695" y="6012631"/>
            <a:ext cx="725487"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01208" y="2439817"/>
            <a:ext cx="1556794" cy="2348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0920" y="365962"/>
            <a:ext cx="725487"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6352" y="679393"/>
            <a:ext cx="1316903" cy="64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C:\Users\ПК\Desktop\elshar.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3936" y="516234"/>
            <a:ext cx="1811681" cy="743397"/>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259632" y="2204589"/>
            <a:ext cx="1512168" cy="637023"/>
          </a:xfrm>
        </p:spPr>
        <p:txBody>
          <a:bodyPr>
            <a:normAutofit fontScale="90000"/>
          </a:bodyPr>
          <a:lstStyle/>
          <a:p>
            <a:r>
              <a:rPr lang="ru-RU" dirty="0" smtClean="0"/>
              <a:t> </a:t>
            </a:r>
            <a:endParaRPr lang="ru-RU" dirty="0"/>
          </a:p>
        </p:txBody>
      </p:sp>
      <p:sp>
        <p:nvSpPr>
          <p:cNvPr id="3" name="Подзаголовок 2"/>
          <p:cNvSpPr>
            <a:spLocks noGrp="1"/>
          </p:cNvSpPr>
          <p:nvPr>
            <p:ph type="subTitle" idx="1"/>
          </p:nvPr>
        </p:nvSpPr>
        <p:spPr>
          <a:xfrm>
            <a:off x="6513034" y="938719"/>
            <a:ext cx="2564904" cy="1368152"/>
          </a:xfrm>
        </p:spPr>
        <p:txBody>
          <a:bodyPr>
            <a:normAutofit/>
          </a:bodyPr>
          <a:lstStyle/>
          <a:p>
            <a:pPr algn="ctr"/>
            <a:r>
              <a:rPr lang="ru-RU"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endParaRPr lang="ru-RU"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1" name="Прямоугольник 10"/>
          <p:cNvSpPr/>
          <p:nvPr/>
        </p:nvSpPr>
        <p:spPr>
          <a:xfrm>
            <a:off x="764703" y="1763688"/>
            <a:ext cx="2232248" cy="400110"/>
          </a:xfrm>
          <a:prstGeom prst="rect">
            <a:avLst/>
          </a:prstGeom>
          <a:noFill/>
        </p:spPr>
        <p:txBody>
          <a:bodyPr wrap="square" lIns="91440" tIns="45720" rIns="91440" bIns="45720">
            <a:spAutoFit/>
          </a:bodyPr>
          <a:lstStyle/>
          <a:p>
            <a:pPr algn="ctr"/>
            <a:r>
              <a:rPr lang="ru-RU" sz="2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p>
        </p:txBody>
      </p:sp>
      <p:sp>
        <p:nvSpPr>
          <p:cNvPr id="12" name="Прямоугольник 11"/>
          <p:cNvSpPr/>
          <p:nvPr/>
        </p:nvSpPr>
        <p:spPr>
          <a:xfrm>
            <a:off x="188640" y="-47615"/>
            <a:ext cx="6192689" cy="646331"/>
          </a:xfrm>
          <a:prstGeom prst="rect">
            <a:avLst/>
          </a:prstGeom>
          <a:noFill/>
        </p:spPr>
        <p:txBody>
          <a:bodyPr wrap="square" lIns="91440" tIns="45720" rIns="91440" bIns="45720">
            <a:spAutoFit/>
          </a:bodyPr>
          <a:lstStyle/>
          <a:p>
            <a:pPr algn="ctr"/>
            <a:r>
              <a:rPr lang="ru-RU" sz="36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Школьный Калейдоскоп</a:t>
            </a:r>
            <a:endParaRPr lang="ru-RU" sz="36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6145" name="Rectangle 1"/>
          <p:cNvSpPr>
            <a:spLocks noChangeArrowheads="1"/>
          </p:cNvSpPr>
          <p:nvPr/>
        </p:nvSpPr>
        <p:spPr bwMode="auto">
          <a:xfrm>
            <a:off x="783936" y="1075425"/>
            <a:ext cx="4646846" cy="48782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sz="1100" dirty="0" smtClean="0"/>
              <a:t>              Крыса </a:t>
            </a:r>
            <a:r>
              <a:rPr lang="ru-RU" sz="1100" dirty="0"/>
              <a:t>является первым знаком в цикле из 12 животных Китайского Зодиака, и по этой причине этот период времени считается годом новых начинаний и обновлений.</a:t>
            </a:r>
          </a:p>
          <a:p>
            <a:pPr algn="just"/>
            <a:r>
              <a:rPr lang="ru-RU" sz="1100" dirty="0"/>
              <a:t>Вот одна из легенд, объясняющая почему именно Крыса является первой среди двенадцати животных:</a:t>
            </a:r>
          </a:p>
          <a:p>
            <a:pPr algn="just"/>
            <a:r>
              <a:rPr lang="ru-RU" sz="1100" dirty="0"/>
              <a:t>Когда-то давным-давно не было способа отсчитывать время, и Нефритовый Император решил придумать </a:t>
            </a:r>
            <a:r>
              <a:rPr lang="ru-RU" sz="1100" dirty="0" smtClean="0"/>
              <a:t>один </a:t>
            </a:r>
            <a:r>
              <a:rPr lang="ru-RU" sz="1100" dirty="0" smtClean="0"/>
              <a:t>способ</a:t>
            </a:r>
            <a:r>
              <a:rPr lang="ru-RU" sz="1100" dirty="0"/>
              <a:t>.</a:t>
            </a:r>
          </a:p>
          <a:p>
            <a:pPr algn="just"/>
            <a:r>
              <a:rPr lang="ru-RU" sz="1100" dirty="0"/>
              <a:t>Его слуга отправился в лес и объявил, что среди зверей состоится состязание и 12 победителей получат награду.</a:t>
            </a:r>
          </a:p>
          <a:p>
            <a:pPr algn="just"/>
            <a:r>
              <a:rPr lang="ru-RU" sz="1100" dirty="0"/>
              <a:t>Животным предлагалось пересечь реку, и тогда каждый год двенадцатилетнего цикла будет назван именами победителей.</a:t>
            </a:r>
          </a:p>
          <a:p>
            <a:pPr algn="just"/>
            <a:r>
              <a:rPr lang="ru-RU" sz="1100" dirty="0"/>
              <a:t>Все животные выстроились в ряд на берегу реки — соревнование началось. Первой к реке подбежала крыса, но тут же она поняла, что ей не так уже легко будет переплыть реку. И она попросила рядом стоящего Быка перенести её через реку. Бык как доброе животное с готовностью согласился.</a:t>
            </a:r>
          </a:p>
          <a:p>
            <a:pPr algn="just"/>
            <a:r>
              <a:rPr lang="ru-RU" sz="1100" dirty="0"/>
              <a:t>Крыса </a:t>
            </a:r>
            <a:r>
              <a:rPr lang="ru-RU" sz="1100" dirty="0" smtClean="0"/>
              <a:t>вскочила ему </a:t>
            </a:r>
            <a:r>
              <a:rPr lang="ru-RU" sz="1100" dirty="0"/>
              <a:t>на голову, и когда они вместе переплыли реку, крыса спрыгнула с головы быка прямо под ноги Императору.</a:t>
            </a:r>
          </a:p>
          <a:p>
            <a:pPr algn="just"/>
            <a:r>
              <a:rPr lang="ru-RU" sz="1100" dirty="0"/>
              <a:t>«Поздравляю! — воскликнул император. — Первый год будет назван в вашу честь!»</a:t>
            </a:r>
          </a:p>
          <a:p>
            <a:pPr algn="just"/>
            <a:r>
              <a:rPr lang="ru-RU" sz="1100" dirty="0"/>
              <a:t>Вот так Крыса стала первым из двенадцати </a:t>
            </a:r>
            <a:r>
              <a:rPr lang="ru-RU" sz="1100" dirty="0" smtClean="0"/>
              <a:t>животных китайского гороскопа</a:t>
            </a:r>
            <a:endParaRPr lang="ru-RU" sz="1100" dirty="0"/>
          </a:p>
          <a:p>
            <a:pPr marL="0" marR="0" lvl="0" indent="449263" algn="l" defTabSz="914400" rtl="0" eaLnBrk="0" fontAlgn="base" latinLnBrk="0" hangingPunct="0">
              <a:lnSpc>
                <a:spcPct val="100000"/>
              </a:lnSpc>
              <a:spcBef>
                <a:spcPct val="0"/>
              </a:spcBef>
              <a:spcAft>
                <a:spcPct val="0"/>
              </a:spcAft>
              <a:buClrTx/>
              <a:buSzTx/>
              <a:buFontTx/>
              <a:buNone/>
              <a:tabLst/>
            </a:pPr>
            <a:endParaRPr lang="ru-RU" sz="1100" dirty="0" smtClean="0">
              <a:solidFill>
                <a:srgbClr val="000000"/>
              </a:solidFill>
              <a:latin typeface="Verdana" pitchFamily="34" charset="0"/>
              <a:ea typeface="Calibri" pitchFamily="34"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lang="ru-RU" sz="1100" dirty="0" smtClean="0">
              <a:solidFill>
                <a:srgbClr val="000000"/>
              </a:solidFill>
              <a:latin typeface="Verdana" pitchFamily="34" charset="0"/>
              <a:ea typeface="Calibri" pitchFamily="34"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r>
            <a:br>
              <a:rPr kumimoji="0" lang="ru-RU" sz="12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b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Прямоугольник 14"/>
          <p:cNvSpPr/>
          <p:nvPr/>
        </p:nvSpPr>
        <p:spPr>
          <a:xfrm>
            <a:off x="5430782" y="5"/>
            <a:ext cx="1427221" cy="938719"/>
          </a:xfrm>
          <a:prstGeom prst="rect">
            <a:avLst/>
          </a:prstGeom>
        </p:spPr>
        <p:txBody>
          <a:bodyPr wrap="square">
            <a:spAutoFit/>
          </a:bodyPr>
          <a:lstStyle/>
          <a:p>
            <a:pPr algn="ctr"/>
            <a:r>
              <a:rPr lang="ru-RU" sz="1100" dirty="0" smtClean="0"/>
              <a:t>Ежемесячное издание     </a:t>
            </a:r>
          </a:p>
          <a:p>
            <a:pPr algn="ctr"/>
            <a:r>
              <a:rPr lang="ru-RU" sz="1100" dirty="0" smtClean="0"/>
              <a:t>декабрь 2019</a:t>
            </a:r>
          </a:p>
          <a:p>
            <a:pPr algn="ctr"/>
            <a:r>
              <a:rPr lang="ru-RU" sz="1100" dirty="0" smtClean="0"/>
              <a:t>МБОУ «СОШ №24»                     №</a:t>
            </a:r>
            <a:r>
              <a:rPr lang="ru-RU" sz="1100" dirty="0"/>
              <a:t>4</a:t>
            </a:r>
          </a:p>
        </p:txBody>
      </p:sp>
      <p:sp>
        <p:nvSpPr>
          <p:cNvPr id="26" name="TextBox 25"/>
          <p:cNvSpPr txBox="1"/>
          <p:nvPr/>
        </p:nvSpPr>
        <p:spPr>
          <a:xfrm>
            <a:off x="6513034" y="8620780"/>
            <a:ext cx="288862" cy="369332"/>
          </a:xfrm>
          <a:prstGeom prst="rect">
            <a:avLst/>
          </a:prstGeom>
          <a:noFill/>
        </p:spPr>
        <p:txBody>
          <a:bodyPr wrap="none" rtlCol="0">
            <a:spAutoFit/>
          </a:bodyPr>
          <a:lstStyle/>
          <a:p>
            <a:r>
              <a:rPr lang="ru-RU" dirty="0" smtClean="0"/>
              <a:t>1</a:t>
            </a:r>
            <a:endParaRPr lang="ru-RU" dirty="0"/>
          </a:p>
        </p:txBody>
      </p:sp>
      <p:sp>
        <p:nvSpPr>
          <p:cNvPr id="7" name="TextBox 6"/>
          <p:cNvSpPr txBox="1"/>
          <p:nvPr/>
        </p:nvSpPr>
        <p:spPr>
          <a:xfrm>
            <a:off x="9045624" y="785726"/>
            <a:ext cx="216024" cy="276999"/>
          </a:xfrm>
          <a:prstGeom prst="rect">
            <a:avLst/>
          </a:prstGeom>
          <a:noFill/>
        </p:spPr>
        <p:txBody>
          <a:bodyPr wrap="square" rtlCol="0">
            <a:spAutoFit/>
          </a:bodyPr>
          <a:lstStyle/>
          <a:p>
            <a:pPr algn="just"/>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725145" y="7092282"/>
            <a:ext cx="2232248" cy="261610"/>
          </a:xfrm>
          <a:prstGeom prst="rect">
            <a:avLst/>
          </a:prstGeom>
        </p:spPr>
        <p:txBody>
          <a:bodyPr wrap="square">
            <a:spAutoFit/>
          </a:bodyPr>
          <a:lstStyle/>
          <a:p>
            <a:r>
              <a:rPr lang="ru-RU" sz="1100" dirty="0" smtClean="0"/>
              <a:t>.</a:t>
            </a:r>
            <a:endParaRPr lang="ru-RU" sz="1100" dirty="0"/>
          </a:p>
        </p:txBody>
      </p:sp>
      <p:sp>
        <p:nvSpPr>
          <p:cNvPr id="21" name="TextBox 20"/>
          <p:cNvSpPr txBox="1"/>
          <p:nvPr/>
        </p:nvSpPr>
        <p:spPr>
          <a:xfrm>
            <a:off x="778231" y="6372200"/>
            <a:ext cx="6093299" cy="276999"/>
          </a:xfrm>
          <a:prstGeom prst="rect">
            <a:avLst/>
          </a:prstGeom>
          <a:noFill/>
        </p:spPr>
        <p:txBody>
          <a:bodyPr wrap="square" rtlCol="0">
            <a:spAutoFit/>
          </a:bodyPr>
          <a:lstStyle/>
          <a:p>
            <a:pPr algn="just"/>
            <a:r>
              <a:rPr lang="ru-RU" sz="1200" dirty="0"/>
              <a:t> </a:t>
            </a:r>
            <a:r>
              <a:rPr lang="ru-RU" sz="1200" dirty="0" smtClean="0"/>
              <a:t>         </a:t>
            </a:r>
            <a:endParaRPr lang="ru-RU" sz="1200" dirty="0"/>
          </a:p>
        </p:txBody>
      </p:sp>
      <p:sp>
        <p:nvSpPr>
          <p:cNvPr id="6" name="TextBox 5"/>
          <p:cNvSpPr txBox="1"/>
          <p:nvPr/>
        </p:nvSpPr>
        <p:spPr>
          <a:xfrm>
            <a:off x="2446808" y="2685614"/>
            <a:ext cx="3024336" cy="646331"/>
          </a:xfrm>
          <a:prstGeom prst="rect">
            <a:avLst/>
          </a:prstGeom>
          <a:noFill/>
        </p:spPr>
        <p:txBody>
          <a:bodyPr wrap="square" rtlCol="0">
            <a:spAutoFit/>
          </a:bodyPr>
          <a:lstStyle/>
          <a:p>
            <a:pPr fontAlgn="base"/>
            <a:r>
              <a:rPr lang="ru-RU" sz="1200" dirty="0"/>
              <a:t/>
            </a:r>
            <a:br>
              <a:rPr lang="ru-RU" sz="1200" dirty="0"/>
            </a:br>
            <a:r>
              <a:rPr lang="ru-RU" sz="1200" dirty="0"/>
              <a:t/>
            </a:r>
            <a:br>
              <a:rPr lang="ru-RU" sz="1200" dirty="0"/>
            </a:br>
            <a:endParaRPr lang="ru-RU" sz="1200" dirty="0"/>
          </a:p>
        </p:txBody>
      </p:sp>
      <p:sp>
        <p:nvSpPr>
          <p:cNvPr id="23" name="TextBox 22"/>
          <p:cNvSpPr txBox="1"/>
          <p:nvPr/>
        </p:nvSpPr>
        <p:spPr>
          <a:xfrm>
            <a:off x="2446808" y="818292"/>
            <a:ext cx="2541774" cy="369332"/>
          </a:xfrm>
          <a:prstGeom prst="rect">
            <a:avLst/>
          </a:prstGeom>
          <a:noFill/>
        </p:spPr>
        <p:txBody>
          <a:bodyPr wrap="square" rtlCol="0">
            <a:spAutoFit/>
          </a:bodyPr>
          <a:lstStyle/>
          <a:p>
            <a:r>
              <a:rPr lang="ru-RU" dirty="0" smtClean="0"/>
              <a:t>С новым годом, друзья!</a:t>
            </a:r>
            <a:endParaRPr lang="ru-RU" dirty="0"/>
          </a:p>
        </p:txBody>
      </p:sp>
      <p:pic>
        <p:nvPicPr>
          <p:cNvPr id="1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5657" y="458724"/>
            <a:ext cx="609335" cy="60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70723" y="1187625"/>
            <a:ext cx="1289257" cy="1252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V="1">
            <a:off x="783936" y="4856960"/>
            <a:ext cx="6017959" cy="219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764702" y="5099429"/>
            <a:ext cx="5995278" cy="1384995"/>
          </a:xfrm>
          <a:prstGeom prst="rect">
            <a:avLst/>
          </a:prstGeom>
          <a:noFill/>
        </p:spPr>
        <p:txBody>
          <a:bodyPr wrap="square" rtlCol="0">
            <a:spAutoFit/>
          </a:bodyPr>
          <a:lstStyle/>
          <a:p>
            <a:r>
              <a:rPr lang="ru-RU" sz="1200" dirty="0" smtClean="0"/>
              <a:t>                                                  </a:t>
            </a:r>
            <a:r>
              <a:rPr lang="ru-RU" sz="1200" dirty="0" smtClean="0">
                <a:solidFill>
                  <a:srgbClr val="FF0000"/>
                </a:solidFill>
              </a:rPr>
              <a:t>Поздравления наших  руководителей </a:t>
            </a:r>
          </a:p>
          <a:p>
            <a:pPr algn="just"/>
            <a:r>
              <a:rPr lang="ru-RU" sz="1200" dirty="0" smtClean="0"/>
              <a:t>        Дорогие </a:t>
            </a:r>
            <a:r>
              <a:rPr lang="ru-RU" sz="1200" dirty="0"/>
              <a:t>коллеги!  От всей души поздравляю Вас с наступающим Новым годом!  Пусть 2020 год принесет Вам благополучие и успех, подарит новые идеи и поможет воплотить их в жизнь!  Пусть в Ваших семьях царят мир и взаимопонимание, а верные друзья и единомышленники всегда будут рядом! Спасибо всем за поддержку и профессионализм</a:t>
            </a:r>
            <a:r>
              <a:rPr lang="ru-RU" sz="1200" dirty="0" smtClean="0"/>
              <a:t>!</a:t>
            </a:r>
          </a:p>
          <a:p>
            <a:r>
              <a:rPr lang="ru-RU" sz="1200" dirty="0"/>
              <a:t> </a:t>
            </a:r>
            <a:r>
              <a:rPr lang="ru-RU" sz="1200" dirty="0" smtClean="0"/>
              <a:t>                                                                                                      </a:t>
            </a:r>
            <a:r>
              <a:rPr lang="ru-RU" sz="1200" dirty="0" err="1" smtClean="0"/>
              <a:t>И.о.директора</a:t>
            </a:r>
            <a:r>
              <a:rPr lang="ru-RU" sz="1200" dirty="0" smtClean="0"/>
              <a:t> школы:    </a:t>
            </a:r>
            <a:r>
              <a:rPr lang="ru-RU" sz="1200" dirty="0" err="1" smtClean="0"/>
              <a:t>Р.Р.Шамгунова</a:t>
            </a:r>
            <a:endParaRPr lang="ru-RU" sz="1200" dirty="0"/>
          </a:p>
        </p:txBody>
      </p:sp>
      <p:sp>
        <p:nvSpPr>
          <p:cNvPr id="16" name="TextBox 15"/>
          <p:cNvSpPr txBox="1"/>
          <p:nvPr/>
        </p:nvSpPr>
        <p:spPr>
          <a:xfrm>
            <a:off x="783936" y="6556349"/>
            <a:ext cx="6009319" cy="1200329"/>
          </a:xfrm>
          <a:prstGeom prst="rect">
            <a:avLst/>
          </a:prstGeom>
          <a:noFill/>
        </p:spPr>
        <p:txBody>
          <a:bodyPr wrap="square" rtlCol="0">
            <a:spAutoFit/>
          </a:bodyPr>
          <a:lstStyle/>
          <a:p>
            <a:pPr algn="just"/>
            <a:r>
              <a:rPr lang="ru-RU" sz="1200" dirty="0" smtClean="0"/>
              <a:t>         Уважаемые </a:t>
            </a:r>
            <a:r>
              <a:rPr lang="ru-RU" sz="1200" dirty="0"/>
              <a:t>и дорогие </a:t>
            </a:r>
            <a:r>
              <a:rPr lang="ru-RU" sz="1200" dirty="0" smtClean="0"/>
              <a:t>коллеги! </a:t>
            </a:r>
            <a:r>
              <a:rPr lang="ru-RU" sz="1200" dirty="0"/>
              <a:t>О</a:t>
            </a:r>
            <a:r>
              <a:rPr lang="ru-RU" sz="1200" dirty="0" smtClean="0"/>
              <a:t>т </a:t>
            </a:r>
            <a:r>
              <a:rPr lang="ru-RU" sz="1200" dirty="0"/>
              <a:t>души поздравляю Вас с наступающим Новым 2020 годом! Хочу пожелать Вам ровной и благополучной дороги к успеху, четких целей и перспективных планов, неугасаемых сил и дружбы коллектива, семейного счастья и верного благополучия, высокого достатка и неизменной удачи. Пусть новогодняя ночь исполнит желание каждого из Вас и подарит всем чудесное </a:t>
            </a:r>
            <a:r>
              <a:rPr lang="ru-RU" sz="1200" dirty="0" smtClean="0"/>
              <a:t>настроение.</a:t>
            </a:r>
          </a:p>
          <a:p>
            <a:pPr algn="r"/>
            <a:r>
              <a:rPr lang="ru-RU" sz="1200" dirty="0"/>
              <a:t> </a:t>
            </a:r>
            <a:r>
              <a:rPr lang="ru-RU" sz="1200" dirty="0" smtClean="0"/>
              <a:t>                                    </a:t>
            </a:r>
            <a:r>
              <a:rPr lang="ru-RU" sz="1200" dirty="0" err="1" smtClean="0"/>
              <a:t>О.М.Ягафарова</a:t>
            </a:r>
            <a:endParaRPr lang="ru-RU" sz="1200" dirty="0"/>
          </a:p>
        </p:txBody>
      </p:sp>
      <p:pic>
        <p:nvPicPr>
          <p:cNvPr id="1036" name="Picture 1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94321" y="7596336"/>
            <a:ext cx="2868019" cy="1494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5519" y="3964421"/>
            <a:ext cx="645569" cy="1441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Заголовок 1"/>
          <p:cNvSpPr>
            <a:spLocks noGrp="1"/>
          </p:cNvSpPr>
          <p:nvPr>
            <p:ph type="title"/>
          </p:nvPr>
        </p:nvSpPr>
        <p:spPr>
          <a:xfrm flipH="1">
            <a:off x="7317432" y="366184"/>
            <a:ext cx="288032" cy="893448"/>
          </a:xfrm>
        </p:spPr>
        <p:txBody>
          <a:bodyPr>
            <a:normAutofit/>
          </a:bodyPr>
          <a:lstStyle/>
          <a:p>
            <a:endParaRPr lang="ru-RU" sz="1200" dirty="0"/>
          </a:p>
        </p:txBody>
      </p:sp>
      <p:sp>
        <p:nvSpPr>
          <p:cNvPr id="6" name="TextBox 5"/>
          <p:cNvSpPr txBox="1"/>
          <p:nvPr/>
        </p:nvSpPr>
        <p:spPr>
          <a:xfrm>
            <a:off x="764704" y="4464203"/>
            <a:ext cx="2448272" cy="600164"/>
          </a:xfrm>
          <a:prstGeom prst="rect">
            <a:avLst/>
          </a:prstGeom>
          <a:noFill/>
        </p:spPr>
        <p:txBody>
          <a:bodyPr wrap="square" rtlCol="0">
            <a:spAutoFit/>
          </a:bodyPr>
          <a:lstStyle/>
          <a:p>
            <a:pPr algn="ctr"/>
            <a:endParaRPr lang="ru-RU" sz="1100" b="1" dirty="0" smtClean="0"/>
          </a:p>
          <a:p>
            <a:pPr algn="ctr"/>
            <a:endParaRPr lang="ru-RU" sz="1100" b="1" dirty="0"/>
          </a:p>
          <a:p>
            <a:pPr algn="ctr"/>
            <a:r>
              <a:rPr lang="ru-RU" sz="1100" dirty="0" smtClean="0"/>
              <a:t>.</a:t>
            </a:r>
            <a:endParaRPr lang="ru-RU" sz="1100" dirty="0"/>
          </a:p>
        </p:txBody>
      </p:sp>
      <p:sp>
        <p:nvSpPr>
          <p:cNvPr id="7" name="TextBox 6"/>
          <p:cNvSpPr txBox="1"/>
          <p:nvPr/>
        </p:nvSpPr>
        <p:spPr>
          <a:xfrm>
            <a:off x="692696" y="32445"/>
            <a:ext cx="6165304" cy="276999"/>
          </a:xfrm>
          <a:prstGeom prst="rect">
            <a:avLst/>
          </a:prstGeom>
          <a:noFill/>
        </p:spPr>
        <p:txBody>
          <a:bodyPr wrap="square" rtlCol="0">
            <a:spAutoFit/>
          </a:bodyPr>
          <a:lstStyle/>
          <a:p>
            <a:pPr algn="ctr"/>
            <a:r>
              <a:rPr lang="ru-RU" sz="1200" b="1" dirty="0"/>
              <a:t> </a:t>
            </a:r>
            <a:endParaRPr lang="ru-RU" sz="1200" dirty="0">
              <a:latin typeface="Times New Roman" pitchFamily="18" charset="0"/>
              <a:cs typeface="Times New Roman" pitchFamily="18" charset="0"/>
            </a:endParaRPr>
          </a:p>
        </p:txBody>
      </p:sp>
      <p:graphicFrame>
        <p:nvGraphicFramePr>
          <p:cNvPr id="13" name="Схема 12"/>
          <p:cNvGraphicFramePr/>
          <p:nvPr>
            <p:extLst>
              <p:ext uri="{D42A27DB-BD31-4B8C-83A1-F6EECF244321}">
                <p14:modId xmlns:p14="http://schemas.microsoft.com/office/powerpoint/2010/main" val="2021014762"/>
              </p:ext>
            </p:extLst>
          </p:nvPr>
        </p:nvGraphicFramePr>
        <p:xfrm>
          <a:off x="6498628" y="8820472"/>
          <a:ext cx="332656" cy="2478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764704" y="37511"/>
            <a:ext cx="4392488" cy="461665"/>
          </a:xfrm>
          <a:prstGeom prst="rect">
            <a:avLst/>
          </a:prstGeom>
          <a:noFill/>
        </p:spPr>
        <p:txBody>
          <a:bodyPr wrap="square" rtlCol="0">
            <a:spAutoFit/>
          </a:bodyPr>
          <a:lstStyle/>
          <a:p>
            <a:endParaRPr lang="ru-RU" sz="1200" dirty="0" smtClean="0">
              <a:latin typeface="Times New Roman" panose="02020603050405020304" pitchFamily="18" charset="0"/>
              <a:cs typeface="Times New Roman" panose="02020603050405020304" pitchFamily="18" charset="0"/>
            </a:endParaRPr>
          </a:p>
          <a:p>
            <a:pPr fontAlgn="base"/>
            <a:r>
              <a:rPr lang="ru-RU" sz="1200" dirty="0"/>
              <a:t> </a:t>
            </a:r>
          </a:p>
        </p:txBody>
      </p:sp>
      <p:sp>
        <p:nvSpPr>
          <p:cNvPr id="10" name="TextBox 9"/>
          <p:cNvSpPr txBox="1"/>
          <p:nvPr/>
        </p:nvSpPr>
        <p:spPr>
          <a:xfrm>
            <a:off x="764704" y="13395"/>
            <a:ext cx="4392488" cy="276999"/>
          </a:xfrm>
          <a:prstGeom prst="rect">
            <a:avLst/>
          </a:prstGeom>
          <a:noFill/>
        </p:spPr>
        <p:txBody>
          <a:bodyPr wrap="square" rtlCol="0">
            <a:spAutoFit/>
          </a:bodyPr>
          <a:lstStyle/>
          <a:p>
            <a:pPr algn="ctr"/>
            <a:r>
              <a:rPr lang="ru-RU" sz="1200" dirty="0" smtClean="0"/>
              <a:t> </a:t>
            </a:r>
            <a:endParaRPr lang="ru-RU" sz="1200" dirty="0"/>
          </a:p>
        </p:txBody>
      </p:sp>
      <p:sp>
        <p:nvSpPr>
          <p:cNvPr id="12" name="TextBox 11"/>
          <p:cNvSpPr txBox="1"/>
          <p:nvPr/>
        </p:nvSpPr>
        <p:spPr>
          <a:xfrm>
            <a:off x="770830" y="20417"/>
            <a:ext cx="6087169" cy="276999"/>
          </a:xfrm>
          <a:prstGeom prst="rect">
            <a:avLst/>
          </a:prstGeom>
          <a:noFill/>
        </p:spPr>
        <p:txBody>
          <a:bodyPr wrap="square" rtlCol="0">
            <a:spAutoFit/>
          </a:bodyPr>
          <a:lstStyle/>
          <a:p>
            <a:pPr algn="ctr"/>
            <a:r>
              <a:rPr lang="ru-RU" sz="1200" dirty="0" smtClean="0"/>
              <a:t>.</a:t>
            </a:r>
            <a:endParaRPr lang="ru-RU" sz="1200" dirty="0"/>
          </a:p>
        </p:txBody>
      </p:sp>
      <p:pic>
        <p:nvPicPr>
          <p:cNvPr id="19" name="Picture 5" descr="C:\Users\ПК\Desktop\iskra.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85221" y="6446118"/>
            <a:ext cx="723900" cy="62418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Users\ПК\Desktop\iskra.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13176" y="6084168"/>
            <a:ext cx="723900" cy="7239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7" descr="C:\Users\ПК\Desktop\iskra.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90775" y="6660232"/>
            <a:ext cx="723900" cy="7239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39577" y="5364088"/>
            <a:ext cx="6028110" cy="3662541"/>
          </a:xfrm>
          <a:prstGeom prst="rect">
            <a:avLst/>
          </a:prstGeom>
          <a:noFill/>
        </p:spPr>
        <p:txBody>
          <a:bodyPr wrap="square" rtlCol="0">
            <a:spAutoFit/>
          </a:bodyPr>
          <a:lstStyle/>
          <a:p>
            <a:pPr algn="ctr"/>
            <a:r>
              <a:rPr lang="ru-RU" sz="1400" b="1" dirty="0"/>
              <a:t>2020 год в Республике Татарстан объявлен годом </a:t>
            </a:r>
            <a:r>
              <a:rPr lang="ru-RU" sz="1400" b="1" dirty="0" smtClean="0"/>
              <a:t>100-летия</a:t>
            </a:r>
          </a:p>
          <a:p>
            <a:pPr algn="ctr"/>
            <a:r>
              <a:rPr lang="ru-RU" sz="1400" b="1" dirty="0" smtClean="0"/>
              <a:t> </a:t>
            </a:r>
            <a:r>
              <a:rPr lang="ru-RU" sz="1400" b="1" dirty="0"/>
              <a:t>образования Татарской АССР</a:t>
            </a:r>
            <a:endParaRPr lang="ru-RU" sz="1400" dirty="0" smtClean="0"/>
          </a:p>
          <a:p>
            <a:pPr algn="just"/>
            <a:r>
              <a:rPr lang="ru-RU" sz="1200" dirty="0" smtClean="0"/>
              <a:t>         Указом </a:t>
            </a:r>
            <a:r>
              <a:rPr lang="ru-RU" sz="1200" dirty="0"/>
              <a:t>Президента Республики Татарстан от 25 сентября 2019 года  № УП-572 в ознаменование 100-летия образования Татарской Автономной Советской Социалистической Республики, в целях широкого привлечения общественного внимания к важному историческому этапу становления и развития республики 2020 год в Республике Татарстан объявлен годом 100-летия образования Татарской АССР.</a:t>
            </a:r>
          </a:p>
          <a:p>
            <a:pPr algn="just"/>
            <a:r>
              <a:rPr lang="ru-RU" sz="1200" dirty="0" smtClean="0"/>
              <a:t>            Столетие </a:t>
            </a:r>
            <a:r>
              <a:rPr lang="ru-RU" sz="1200" dirty="0"/>
              <a:t>ТАССР – знаковая веха для Республики Татарстан и ее многонационального народа.</a:t>
            </a:r>
          </a:p>
          <a:p>
            <a:pPr algn="just"/>
            <a:r>
              <a:rPr lang="ru-RU" sz="1200" dirty="0" smtClean="0"/>
              <a:t>           Согласно </a:t>
            </a:r>
            <a:r>
              <a:rPr lang="ru-RU" sz="1200" dirty="0"/>
              <a:t>декрету Всероссийского Центрального Исполнительного комитета и Совета народных комиссаров РСФСР от 27 мая 1920 года образована Автономная Татарская Советская Социалистическая Республика (АТССР) </a:t>
            </a:r>
            <a:r>
              <a:rPr lang="ru-RU" sz="1200" i="1" dirty="0"/>
              <a:t>(25 июня 1937 года решением Чрезвычайного XI съезда Советов Татарской автономии порядок слов в названии республики был изменен, преобразовавшись в Татарскую Автономную Советскую Социалистическую Республику (ТАССР). </a:t>
            </a:r>
            <a:endParaRPr lang="ru-RU" sz="1200" dirty="0"/>
          </a:p>
          <a:p>
            <a:pPr algn="just"/>
            <a:r>
              <a:rPr lang="ru-RU" sz="1200" dirty="0"/>
              <a:t>30 августа 1990 года Верховный Совет ТАССР принимает Декларацию «О государственном суверенитете Республики Татарстан» и меняет название республики на «Татарскую Советскую Социалистическую Республику – Республику Татарстан».            </a:t>
            </a:r>
          </a:p>
          <a:p>
            <a:pPr algn="just"/>
            <a:r>
              <a:rPr lang="ru-RU" sz="1200" dirty="0" smtClean="0"/>
              <a:t>                С </a:t>
            </a:r>
            <a:r>
              <a:rPr lang="ru-RU" sz="1200" dirty="0"/>
              <a:t>7 февраля 1992 года республика носит название «Республика Татарстан».</a:t>
            </a:r>
          </a:p>
        </p:txBody>
      </p:sp>
      <p:pic>
        <p:nvPicPr>
          <p:cNvPr id="3074"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05063" y="3922359"/>
            <a:ext cx="2852936" cy="1441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31378" y="3922359"/>
            <a:ext cx="2761678" cy="1483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70830" y="37511"/>
            <a:ext cx="2804689" cy="1988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606671" y="37511"/>
            <a:ext cx="3161015" cy="2492990"/>
          </a:xfrm>
          <a:prstGeom prst="rect">
            <a:avLst/>
          </a:prstGeom>
          <a:noFill/>
        </p:spPr>
        <p:txBody>
          <a:bodyPr wrap="square" rtlCol="0">
            <a:spAutoFit/>
          </a:bodyPr>
          <a:lstStyle/>
          <a:p>
            <a:pPr algn="just"/>
            <a:r>
              <a:rPr lang="ru-RU" sz="1200" dirty="0" smtClean="0"/>
              <a:t>  В России </a:t>
            </a:r>
            <a:r>
              <a:rPr lang="ru-RU" sz="1200" dirty="0"/>
              <a:t>существует традиции каждый новый год объявлять годом чего-то. Например, текущий 2019 год – Год театра. Наконец, вышел указ президента, в котором указано, 2020 год чего будет в </a:t>
            </a:r>
            <a:r>
              <a:rPr lang="ru-RU" sz="1200" dirty="0" smtClean="0"/>
              <a:t>стране. Как </a:t>
            </a:r>
            <a:r>
              <a:rPr lang="ru-RU" sz="1200" dirty="0"/>
              <a:t>гласит Указ президента, будущий год объявляется Годом памяти и славы</a:t>
            </a:r>
            <a:r>
              <a:rPr lang="ru-RU" sz="1200" dirty="0" smtClean="0"/>
              <a:t>.</a:t>
            </a:r>
            <a:r>
              <a:rPr lang="ru-RU" sz="1200" dirty="0"/>
              <a:t> Как было указано в Указе нашего президента, грядущий год нацелен не только на сохранение памятников, посвященным Великой Отечественной войне, но и исторической памяти об этом страшном событии.</a:t>
            </a:r>
          </a:p>
        </p:txBody>
      </p:sp>
      <p:pic>
        <p:nvPicPr>
          <p:cNvPr id="3078"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103" y="2025913"/>
            <a:ext cx="2744141" cy="1655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DownRibbonSharp"/>
          <p:cNvSpPr>
            <a:spLocks noEditPoints="1" noChangeArrowheads="1"/>
          </p:cNvSpPr>
          <p:nvPr/>
        </p:nvSpPr>
        <p:spPr bwMode="auto">
          <a:xfrm>
            <a:off x="739577" y="3708437"/>
            <a:ext cx="6096706" cy="96465"/>
          </a:xfrm>
          <a:custGeom>
            <a:avLst/>
            <a:gdLst>
              <a:gd name="G0" fmla="+- 0 0 0"/>
              <a:gd name="G1" fmla="+- 5400 0 0"/>
              <a:gd name="G2" fmla="+- 5400 2700 0"/>
              <a:gd name="G3" fmla="+- 21600 0 G2"/>
              <a:gd name="G4" fmla="+- 21600 0 G1"/>
              <a:gd name="G5" fmla="+- 21600 0 2700"/>
              <a:gd name="G6" fmla="*/ G5 1 2"/>
              <a:gd name="G7" fmla="+- 2700 0 0"/>
              <a:gd name="T0" fmla="*/ 10800 w 21600"/>
              <a:gd name="T1" fmla="*/ 2700 h 21600"/>
              <a:gd name="T2" fmla="*/ 2700 w 21600"/>
              <a:gd name="T3" fmla="*/ 9450 h 21600"/>
              <a:gd name="T4" fmla="*/ 10800 w 21600"/>
              <a:gd name="T5" fmla="*/ 21600 h 21600"/>
              <a:gd name="T6" fmla="*/ 18900 w 21600"/>
              <a:gd name="T7" fmla="*/ 9450 h 21600"/>
              <a:gd name="T8" fmla="*/ 17694720 60000 65536"/>
              <a:gd name="T9" fmla="*/ 11796480 60000 65536"/>
              <a:gd name="T10" fmla="*/ 5898240 60000 65536"/>
              <a:gd name="T11" fmla="*/ 0 60000 65536"/>
              <a:gd name="T12" fmla="*/ G1 w 21600"/>
              <a:gd name="T13" fmla="*/ G7 h 21600"/>
              <a:gd name="T14" fmla="*/ G4 w 21600"/>
              <a:gd name="T15" fmla="*/ 21600 h 21600"/>
            </a:gdLst>
            <a:ahLst/>
            <a:cxnLst>
              <a:cxn ang="T8">
                <a:pos x="T0" y="T1"/>
              </a:cxn>
              <a:cxn ang="T9">
                <a:pos x="T2" y="T3"/>
              </a:cxn>
              <a:cxn ang="T10">
                <a:pos x="T4" y="T5"/>
              </a:cxn>
              <a:cxn ang="T11">
                <a:pos x="T6" y="T7"/>
              </a:cxn>
            </a:cxnLst>
            <a:rect l="T12" t="T13" r="T14" b="T15"/>
            <a:pathLst>
              <a:path w="21600" h="21600" extrusionOk="0">
                <a:moveTo>
                  <a:pt x="0" y="0"/>
                </a:moveTo>
                <a:lnTo>
                  <a:pt x="8100" y="0"/>
                </a:lnTo>
                <a:lnTo>
                  <a:pt x="8100" y="2700"/>
                </a:lnTo>
                <a:lnTo>
                  <a:pt x="13500" y="2700"/>
                </a:lnTo>
                <a:lnTo>
                  <a:pt x="13500" y="0"/>
                </a:lnTo>
                <a:lnTo>
                  <a:pt x="21600" y="0"/>
                </a:lnTo>
                <a:lnTo>
                  <a:pt x="18900" y="9450"/>
                </a:lnTo>
                <a:lnTo>
                  <a:pt x="21600" y="18900"/>
                </a:lnTo>
                <a:lnTo>
                  <a:pt x="16200" y="18900"/>
                </a:lnTo>
                <a:lnTo>
                  <a:pt x="16200" y="21600"/>
                </a:lnTo>
                <a:lnTo>
                  <a:pt x="5400" y="21600"/>
                </a:lnTo>
                <a:lnTo>
                  <a:pt x="5400" y="18900"/>
                </a:lnTo>
                <a:lnTo>
                  <a:pt x="0" y="18900"/>
                </a:lnTo>
                <a:lnTo>
                  <a:pt x="2700" y="9450"/>
                </a:lnTo>
                <a:close/>
              </a:path>
              <a:path w="21600" h="21600" fill="none" extrusionOk="0">
                <a:moveTo>
                  <a:pt x="8100" y="2700"/>
                </a:moveTo>
                <a:lnTo>
                  <a:pt x="5400" y="2700"/>
                </a:lnTo>
                <a:lnTo>
                  <a:pt x="5400" y="18900"/>
                </a:lnTo>
              </a:path>
              <a:path w="21600" h="21600" fill="none" extrusionOk="0">
                <a:moveTo>
                  <a:pt x="5400" y="2700"/>
                </a:moveTo>
                <a:lnTo>
                  <a:pt x="8100" y="0"/>
                </a:lnTo>
              </a:path>
              <a:path w="21600" h="21600" fill="none" extrusionOk="0">
                <a:moveTo>
                  <a:pt x="13500" y="2700"/>
                </a:moveTo>
                <a:lnTo>
                  <a:pt x="16200" y="2700"/>
                </a:lnTo>
                <a:lnTo>
                  <a:pt x="16200" y="18900"/>
                </a:lnTo>
              </a:path>
              <a:path w="21600" h="21600" fill="none" extrusionOk="0">
                <a:moveTo>
                  <a:pt x="16200" y="2700"/>
                </a:moveTo>
                <a:lnTo>
                  <a:pt x="13500" y="0"/>
                </a:lnTo>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ru-RU"/>
          </a:p>
        </p:txBody>
      </p:sp>
      <p:sp>
        <p:nvSpPr>
          <p:cNvPr id="14" name="TextBox 13"/>
          <p:cNvSpPr txBox="1"/>
          <p:nvPr/>
        </p:nvSpPr>
        <p:spPr>
          <a:xfrm>
            <a:off x="3759704" y="2411760"/>
            <a:ext cx="3098295" cy="1200329"/>
          </a:xfrm>
          <a:prstGeom prst="rect">
            <a:avLst/>
          </a:prstGeom>
          <a:noFill/>
        </p:spPr>
        <p:txBody>
          <a:bodyPr wrap="square" rtlCol="0">
            <a:spAutoFit/>
          </a:bodyPr>
          <a:lstStyle/>
          <a:p>
            <a:r>
              <a:rPr lang="ru-RU" sz="1200" dirty="0"/>
              <a:t>«Никто не забыт и ничто не забыто» -</a:t>
            </a:r>
            <a:br>
              <a:rPr lang="ru-RU" sz="1200" dirty="0"/>
            </a:br>
            <a:r>
              <a:rPr lang="ru-RU" sz="1200" dirty="0"/>
              <a:t>Горящая надпись на глыбе гранита.</a:t>
            </a:r>
            <a:br>
              <a:rPr lang="ru-RU" sz="1200" dirty="0"/>
            </a:br>
            <a:r>
              <a:rPr lang="ru-RU" sz="1200" dirty="0"/>
              <a:t>Поблекшими листьями ветер играет</a:t>
            </a:r>
            <a:br>
              <a:rPr lang="ru-RU" sz="1200" dirty="0"/>
            </a:br>
            <a:r>
              <a:rPr lang="ru-RU" sz="1200" dirty="0"/>
              <a:t>И снегом холодным венки засыпает.</a:t>
            </a:r>
            <a:br>
              <a:rPr lang="ru-RU" sz="1200" dirty="0"/>
            </a:br>
            <a:r>
              <a:rPr lang="ru-RU" sz="1200" dirty="0"/>
              <a:t>Но, словно огонь, у подножья – гвоздика.</a:t>
            </a:r>
            <a:br>
              <a:rPr lang="ru-RU" sz="1200" dirty="0"/>
            </a:br>
            <a:r>
              <a:rPr lang="ru-RU" sz="1200" dirty="0"/>
              <a:t>Никто не забыт и ничто не забыто. </a:t>
            </a:r>
          </a:p>
        </p:txBody>
      </p:sp>
    </p:spTree>
    <p:extLst>
      <p:ext uri="{BB962C8B-B14F-4D97-AF65-F5344CB8AC3E}">
        <p14:creationId xmlns:p14="http://schemas.microsoft.com/office/powerpoint/2010/main" val="978490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7986159" y="395536"/>
            <a:ext cx="1275490" cy="605416"/>
          </a:xfrm>
        </p:spPr>
        <p:txBody>
          <a:bodyPr>
            <a:normAutofit/>
          </a:bodyPr>
          <a:lstStyle/>
          <a:p>
            <a:endParaRPr lang="ru-RU" sz="1600" dirty="0"/>
          </a:p>
        </p:txBody>
      </p:sp>
      <p:graphicFrame>
        <p:nvGraphicFramePr>
          <p:cNvPr id="10" name="Объект 9"/>
          <p:cNvGraphicFramePr>
            <a:graphicFrameLocks noGrp="1"/>
          </p:cNvGraphicFramePr>
          <p:nvPr>
            <p:ph idx="1"/>
          </p:nvPr>
        </p:nvGraphicFramePr>
        <p:xfrm>
          <a:off x="8758240" y="2613519"/>
          <a:ext cx="215900" cy="36056"/>
        </p:xfrm>
        <a:graphic>
          <a:graphicData uri="http://schemas.openxmlformats.org/drawingml/2006/table">
            <a:tbl>
              <a:tblPr firstRow="1" firstCol="1" bandRow="1">
                <a:tableStyleId>{5C22544A-7EE6-4342-B048-85BDC9FD1C3A}</a:tableStyleId>
              </a:tblPr>
              <a:tblGrid>
                <a:gridCol w="215900"/>
              </a:tblGrid>
              <a:tr h="36056">
                <a:tc>
                  <a:txBody>
                    <a:bodyPr/>
                    <a:lstStyle/>
                    <a:p>
                      <a:pPr>
                        <a:lnSpc>
                          <a:spcPct val="115000"/>
                        </a:lnSpc>
                      </a:pPr>
                      <a:endParaRPr lang="ru-RU" sz="100" dirty="0">
                        <a:effectLst/>
                        <a:latin typeface="Calibri"/>
                      </a:endParaRPr>
                    </a:p>
                  </a:txBody>
                  <a:tcPr marL="1095" marR="1095" marT="1095" marB="1095" anchor="ctr"/>
                </a:tc>
              </a:tr>
            </a:tbl>
          </a:graphicData>
        </a:graphic>
      </p:graphicFrame>
      <p:sp>
        <p:nvSpPr>
          <p:cNvPr id="8" name="TextBox 7"/>
          <p:cNvSpPr txBox="1"/>
          <p:nvPr/>
        </p:nvSpPr>
        <p:spPr>
          <a:xfrm>
            <a:off x="6516243" y="3430186"/>
            <a:ext cx="2999495" cy="261610"/>
          </a:xfrm>
          <a:prstGeom prst="rect">
            <a:avLst/>
          </a:prstGeom>
          <a:noFill/>
        </p:spPr>
        <p:txBody>
          <a:bodyPr wrap="square" rtlCol="0">
            <a:spAutoFit/>
          </a:bodyPr>
          <a:lstStyle/>
          <a:p>
            <a:r>
              <a:rPr lang="ru-RU" sz="1100" dirty="0" smtClean="0"/>
              <a:t>	</a:t>
            </a:r>
          </a:p>
        </p:txBody>
      </p:sp>
      <p:graphicFrame>
        <p:nvGraphicFramePr>
          <p:cNvPr id="7" name="Схема 6"/>
          <p:cNvGraphicFramePr/>
          <p:nvPr>
            <p:extLst>
              <p:ext uri="{D42A27DB-BD31-4B8C-83A1-F6EECF244321}">
                <p14:modId xmlns:p14="http://schemas.microsoft.com/office/powerpoint/2010/main" val="2719848000"/>
              </p:ext>
            </p:extLst>
          </p:nvPr>
        </p:nvGraphicFramePr>
        <p:xfrm>
          <a:off x="6516240" y="8682340"/>
          <a:ext cx="324128" cy="46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TextBox 19"/>
          <p:cNvSpPr txBox="1"/>
          <p:nvPr/>
        </p:nvSpPr>
        <p:spPr>
          <a:xfrm>
            <a:off x="-839638" y="2995266"/>
            <a:ext cx="3284984" cy="276999"/>
          </a:xfrm>
          <a:prstGeom prst="rect">
            <a:avLst/>
          </a:prstGeom>
          <a:noFill/>
        </p:spPr>
        <p:txBody>
          <a:bodyPr wrap="square" rtlCol="0">
            <a:spAutoFit/>
          </a:bodyPr>
          <a:lstStyle/>
          <a:p>
            <a:r>
              <a:rPr lang="ru-RU" sz="1200" dirty="0" smtClean="0"/>
              <a:t>  </a:t>
            </a:r>
            <a:endParaRPr lang="ru-RU" sz="1200" dirty="0"/>
          </a:p>
        </p:txBody>
      </p:sp>
      <p:sp>
        <p:nvSpPr>
          <p:cNvPr id="5" name="TextBox 4"/>
          <p:cNvSpPr txBox="1"/>
          <p:nvPr/>
        </p:nvSpPr>
        <p:spPr>
          <a:xfrm>
            <a:off x="764704" y="-10691"/>
            <a:ext cx="6093296" cy="6740307"/>
          </a:xfrm>
          <a:prstGeom prst="rect">
            <a:avLst/>
          </a:prstGeom>
          <a:noFill/>
        </p:spPr>
        <p:txBody>
          <a:bodyPr wrap="square" rtlCol="0">
            <a:spAutoFit/>
          </a:bodyPr>
          <a:lstStyle/>
          <a:p>
            <a:r>
              <a:rPr lang="tt-RU" sz="1200" dirty="0" smtClean="0"/>
              <a:t>                                                      Рәхмәт </a:t>
            </a:r>
            <a:r>
              <a:rPr lang="tt-RU" sz="1200" dirty="0"/>
              <a:t>сиңа,Укытучым!</a:t>
            </a:r>
            <a:endParaRPr lang="ru-RU" sz="1200" dirty="0"/>
          </a:p>
          <a:p>
            <a:pPr algn="just"/>
            <a:r>
              <a:rPr lang="tt-RU" sz="1200" dirty="0"/>
              <a:t>    ...Ап-ак кар баскан авыл урамнары. Сирәк-мирәк кенә үткән олысы-кечесе, башларын иеп, Регина апа белән исәнләшәләр. Һәрвакыт пөхтә киенгән, салмак кына атлап йөрүче Регина апа гомере буе балаларга рус теле укытты. Димскәй мәктәбен тәмамлаучыларның күбесе мөгаллимлек юлыннан киткән икән, монда яраткан укытучыбызның да роле зурдыр дип уйлыйм.</a:t>
            </a:r>
            <a:endParaRPr lang="ru-RU" sz="1200" dirty="0"/>
          </a:p>
          <a:p>
            <a:pPr algn="just"/>
            <a:r>
              <a:rPr lang="tt-RU" sz="1200" dirty="0"/>
              <a:t>        Күптән түгел бер мәҗлестә яраткан укытучым белән очраштым. Инде 47 яшемдә булуга карамастан, олы апабыз: ”Иң яхшы укучыларымның берсе!”-дип аркамнан сөйгәч,тагын бер бишле алган кебек хис иттем үземне!</a:t>
            </a:r>
            <a:endParaRPr lang="ru-RU" sz="1200" dirty="0"/>
          </a:p>
          <a:p>
            <a:pPr algn="just"/>
            <a:r>
              <a:rPr lang="tt-RU" sz="1200" dirty="0"/>
              <a:t> Авыл халкы, гомумән алганда, укытучыларны гомер буе яратты, хөрмәт итте. Укытучылары да нинди иде бит: Халидә апа, Гөлсирин апа, Илгизә апа,Фирая апа! Әле дә хәтеремдә, үземнән 3 кенә яшькә зуррак абыемның көндәлеген карагач, әни: “Халидә апагызның(ул безгә математика укытты, абыемның сыйныф җитәкчесе иде) чәчләрен Самат белән икегез генә агартасыз!”-дип, әй,сүккән иде!</a:t>
            </a:r>
            <a:endParaRPr lang="ru-RU" sz="1200" dirty="0"/>
          </a:p>
          <a:p>
            <a:pPr algn="just"/>
            <a:r>
              <a:rPr lang="tt-RU" sz="1200" dirty="0"/>
              <a:t>Ничә  еллар үтсә дә, бу хатирәләр әле кичә генә булган кебек. Хәзерге кебек компьютер, проектор, планшет кебек гаджетлар булмаса да,бу олы йөрәкле укытучыларыбыз безне китап яратырга, үз гамәлләрең өчен җавап бирергә, тәртипкә, тугрылыкка, олыларны  хөрмәт итәргә,тормыш сынауларына бирешмәскә дә өйрәттеләр.</a:t>
            </a:r>
            <a:endParaRPr lang="ru-RU" sz="1200" dirty="0"/>
          </a:p>
          <a:p>
            <a:pPr algn="just"/>
            <a:r>
              <a:rPr lang="tt-RU" sz="1200" dirty="0" smtClean="0"/>
              <a:t>          Ул </a:t>
            </a:r>
            <a:r>
              <a:rPr lang="tt-RU" sz="1200" dirty="0"/>
              <a:t>вакытлардан соң бик күп сулар акты. Укытучыларга: “Сезнең кебек түземлегебез юк,без укытучы булып эшли алмыйбыз,”- дип йөргән ахирәт дустым бүгенге көндә мәктәп директоры, инде 26 ел “мәктәп” дигән тормыш дулкынында үзем тирбәләм. Шушы гомер эчендә төрле яшьтәге балаларны укытырга туры килде. Иң якты хисләр белән 10 ел студентлар белән эшләвемне искә алам. Төрле яшьтәге балалар белән эшләүнең үз методикасы гына түгел,үз тәме,үз яме,әйтеп бетермәслек кызыклы дөньясы бар! Икенче сыйныфларга килеп керүең була,шомырт күзле,тузганак чәчле Женя йөгереп килеп кочаклый, аны этә-төртә зур гәүдәле Тамерлан елыша (аның да башыннан сыйпарга кирәк!), башына матур итеп яулык бәйләгән Раяна тыйнак кына йөгереп килә, ут борчасы кебек Ясминә бер генә дә малайлардан калышмый...”Син укучыларың турында сөйли башласаң,бер генә дә солдат хезмәте турында сөйләгән ирләрдән калышмыйсың,”- дип көләләр дусларым миннән. Алар  аңламыйлар: мәктәп бусагасын атлап чыгып киткән һәр бала йөрәгемнең, күңелемнең бер өлешен үзе белән алып китә бит</a:t>
            </a:r>
            <a:r>
              <a:rPr lang="tt-RU" sz="1200" dirty="0" smtClean="0"/>
              <a:t>!</a:t>
            </a:r>
          </a:p>
          <a:p>
            <a:pPr algn="r"/>
            <a:r>
              <a:rPr lang="tt-RU" sz="1200" dirty="0" smtClean="0"/>
              <a:t>Р.Ә.Бикмөхәммәтова</a:t>
            </a:r>
          </a:p>
          <a:p>
            <a:pPr algn="r"/>
            <a:r>
              <a:rPr lang="tt-RU" sz="1200" dirty="0"/>
              <a:t> </a:t>
            </a:r>
            <a:r>
              <a:rPr lang="tt-RU" sz="1200" dirty="0" smtClean="0"/>
              <a:t>                                                                (ахыры киләсе санда)</a:t>
            </a:r>
            <a:endParaRPr lang="ru-RU" sz="1200" dirty="0"/>
          </a:p>
          <a:p>
            <a:r>
              <a:rPr lang="tt-RU" sz="1200" dirty="0"/>
              <a:t> </a:t>
            </a:r>
            <a:r>
              <a:rPr lang="tt-RU" sz="1200" dirty="0" smtClean="0"/>
              <a:t> </a:t>
            </a:r>
            <a:endParaRPr lang="ru-RU" sz="1200" dirty="0"/>
          </a:p>
        </p:txBody>
      </p:sp>
      <p:sp>
        <p:nvSpPr>
          <p:cNvPr id="9" name="TextBox 8"/>
          <p:cNvSpPr txBox="1"/>
          <p:nvPr/>
        </p:nvSpPr>
        <p:spPr>
          <a:xfrm>
            <a:off x="2335188" y="3430184"/>
            <a:ext cx="2952328" cy="307777"/>
          </a:xfrm>
          <a:prstGeom prst="rect">
            <a:avLst/>
          </a:prstGeom>
          <a:noFill/>
        </p:spPr>
        <p:txBody>
          <a:bodyPr wrap="square" rtlCol="0">
            <a:spAutoFit/>
          </a:bodyPr>
          <a:lstStyle/>
          <a:p>
            <a:r>
              <a:rPr lang="ru-RU" sz="1400" dirty="0" smtClean="0"/>
              <a:t>         </a:t>
            </a:r>
            <a:endParaRPr lang="ru-RU" sz="1400" dirty="0"/>
          </a:p>
        </p:txBody>
      </p:sp>
      <p:pic>
        <p:nvPicPr>
          <p:cNvPr id="1027" name="Picture 3" descr="C:\Users\Исмагилова\Desktop\23 февраля\DSC00837.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011398" y="-7772400"/>
            <a:ext cx="2688889" cy="1800000"/>
          </a:xfrm>
          <a:prstGeom prst="rect">
            <a:avLst/>
          </a:prstGeom>
          <a:noFill/>
          <a:extLst>
            <a:ext uri="{909E8E84-426E-40DD-AFC4-6F175D3DCCD1}">
              <a14:hiddenFill xmlns:a14="http://schemas.microsoft.com/office/drawing/2010/main">
                <a:solidFill>
                  <a:srgbClr val="FFFFFF"/>
                </a:solidFill>
              </a14:hiddenFill>
            </a:ext>
          </a:extLst>
        </p:spPr>
      </p:pic>
      <p:sp>
        <p:nvSpPr>
          <p:cNvPr id="21" name="AutoShape 8" descr="http://www.dolina-podarkov.ru/UserFiles/Files/zvezda_i_lenta.jpg"/>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TextBox 5"/>
          <p:cNvSpPr txBox="1"/>
          <p:nvPr/>
        </p:nvSpPr>
        <p:spPr>
          <a:xfrm>
            <a:off x="4149080" y="3765104"/>
            <a:ext cx="2673846" cy="276999"/>
          </a:xfrm>
          <a:prstGeom prst="rect">
            <a:avLst/>
          </a:prstGeom>
          <a:noFill/>
        </p:spPr>
        <p:txBody>
          <a:bodyPr wrap="square" rtlCol="0">
            <a:spAutoFit/>
          </a:bodyPr>
          <a:lstStyle/>
          <a:p>
            <a:pPr algn="ctr"/>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1340768" y="5148064"/>
            <a:ext cx="2016224" cy="276999"/>
          </a:xfrm>
          <a:prstGeom prst="rect">
            <a:avLst/>
          </a:prstGeom>
          <a:noFill/>
        </p:spPr>
        <p:txBody>
          <a:bodyPr wrap="square" rtlCol="0">
            <a:spAutoFit/>
          </a:bodyPr>
          <a:lstStyle/>
          <a:p>
            <a:endParaRPr lang="ru-RU" sz="1200" dirty="0"/>
          </a:p>
        </p:txBody>
      </p:sp>
      <p:sp>
        <p:nvSpPr>
          <p:cNvPr id="22" name="TextBox 21"/>
          <p:cNvSpPr txBox="1"/>
          <p:nvPr/>
        </p:nvSpPr>
        <p:spPr>
          <a:xfrm>
            <a:off x="3106079" y="5868144"/>
            <a:ext cx="3692439" cy="276999"/>
          </a:xfrm>
          <a:prstGeom prst="rect">
            <a:avLst/>
          </a:prstGeom>
          <a:noFill/>
        </p:spPr>
        <p:txBody>
          <a:bodyPr wrap="square" rtlCol="0">
            <a:spAutoFit/>
          </a:bodyPr>
          <a:lstStyle/>
          <a:p>
            <a:pPr algn="ctr"/>
            <a:r>
              <a:rPr lang="ru-RU" sz="1200" dirty="0"/>
              <a:t> </a:t>
            </a:r>
          </a:p>
        </p:txBody>
      </p:sp>
      <p:sp>
        <p:nvSpPr>
          <p:cNvPr id="19" name="4-конечная звезда 18"/>
          <p:cNvSpPr/>
          <p:nvPr/>
        </p:nvSpPr>
        <p:spPr>
          <a:xfrm>
            <a:off x="5661248" y="10839"/>
            <a:ext cx="648072" cy="240681"/>
          </a:xfrm>
          <a:prstGeom prst="star4">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00"/>
              </a:solidFill>
            </a:endParaRPr>
          </a:p>
        </p:txBody>
      </p:sp>
      <p:sp>
        <p:nvSpPr>
          <p:cNvPr id="36" name="4-конечная звезда 35"/>
          <p:cNvSpPr/>
          <p:nvPr/>
        </p:nvSpPr>
        <p:spPr>
          <a:xfrm>
            <a:off x="2924944" y="6100420"/>
            <a:ext cx="648072" cy="299002"/>
          </a:xfrm>
          <a:prstGeom prst="star4">
            <a:avLst/>
          </a:prstGeom>
          <a:solidFill>
            <a:srgbClr val="C0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4-конечная звезда 37"/>
          <p:cNvSpPr/>
          <p:nvPr/>
        </p:nvSpPr>
        <p:spPr>
          <a:xfrm>
            <a:off x="4639444" y="27287"/>
            <a:ext cx="648072" cy="224233"/>
          </a:xfrm>
          <a:prstGeom prst="star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5" name="Picture 4" descr="C:\Users\ПК\Desktop\hello_html_m253471a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17032" y="6100421"/>
            <a:ext cx="1177459" cy="29900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69009" y="6100420"/>
            <a:ext cx="1176337" cy="299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73026" y="27287"/>
            <a:ext cx="259656" cy="428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67114" y="6399423"/>
            <a:ext cx="4475334" cy="2893100"/>
          </a:xfrm>
          <a:prstGeom prst="rect">
            <a:avLst/>
          </a:prstGeom>
          <a:noFill/>
        </p:spPr>
        <p:txBody>
          <a:bodyPr wrap="square" rtlCol="0">
            <a:spAutoFit/>
          </a:bodyPr>
          <a:lstStyle/>
          <a:p>
            <a:pPr algn="ctr"/>
            <a:r>
              <a:rPr lang="ru-RU" sz="1400" b="1" dirty="0" err="1"/>
              <a:t>Хуҗасы</a:t>
            </a:r>
            <a:r>
              <a:rPr lang="ru-RU" sz="1400" b="1" dirty="0"/>
              <a:t> </a:t>
            </a:r>
            <a:r>
              <a:rPr lang="ru-RU" sz="1400" b="1" dirty="0" err="1"/>
              <a:t>нинди</a:t>
            </a:r>
            <a:r>
              <a:rPr lang="ru-RU" sz="1400" b="1" dirty="0"/>
              <a:t> — </a:t>
            </a:r>
            <a:r>
              <a:rPr lang="ru-RU" sz="1400" b="1" dirty="0" err="1"/>
              <a:t>елы</a:t>
            </a:r>
            <a:r>
              <a:rPr lang="ru-RU" sz="1400" b="1" dirty="0"/>
              <a:t> </a:t>
            </a:r>
            <a:r>
              <a:rPr lang="ru-RU" sz="1400" b="1" dirty="0" err="1"/>
              <a:t>шундый</a:t>
            </a:r>
            <a:r>
              <a:rPr lang="ru-RU" sz="1400" b="1" dirty="0"/>
              <a:t> </a:t>
            </a:r>
            <a:r>
              <a:rPr lang="ru-RU" sz="1400" b="1" dirty="0" err="1"/>
              <a:t>булачак</a:t>
            </a:r>
            <a:r>
              <a:rPr lang="ru-RU" sz="1400" b="1" dirty="0"/>
              <a:t>, </a:t>
            </a:r>
            <a:r>
              <a:rPr lang="ru-RU" sz="1400" b="1" dirty="0" err="1"/>
              <a:t>диләр</a:t>
            </a:r>
            <a:r>
              <a:rPr lang="ru-RU" sz="1400" b="1" dirty="0" smtClean="0"/>
              <a:t>...</a:t>
            </a:r>
            <a:endParaRPr lang="ru-RU" sz="1400" b="1" dirty="0"/>
          </a:p>
          <a:p>
            <a:pPr algn="just"/>
            <a:r>
              <a:rPr lang="ru-RU" sz="1200" dirty="0" smtClean="0"/>
              <a:t>        </a:t>
            </a:r>
            <a:r>
              <a:rPr lang="ru-RU" sz="1200" dirty="0" err="1" smtClean="0"/>
              <a:t>Күселәр</a:t>
            </a:r>
            <a:r>
              <a:rPr lang="ru-RU" sz="1200" dirty="0" smtClean="0"/>
              <a:t> </a:t>
            </a:r>
            <a:r>
              <a:rPr lang="ru-RU" sz="1200" dirty="0" err="1"/>
              <a:t>йөгерек</a:t>
            </a:r>
            <a:r>
              <a:rPr lang="ru-RU" sz="1200" dirty="0"/>
              <a:t>, </a:t>
            </a:r>
            <a:r>
              <a:rPr lang="ru-RU" sz="1200" dirty="0" err="1"/>
              <a:t>җитез</a:t>
            </a:r>
            <a:r>
              <a:rPr lang="ru-RU" sz="1200" dirty="0"/>
              <a:t> </a:t>
            </a:r>
            <a:r>
              <a:rPr lang="ru-RU" sz="1200" dirty="0" err="1"/>
              <a:t>һәм</a:t>
            </a:r>
            <a:r>
              <a:rPr lang="ru-RU" sz="1200" dirty="0"/>
              <a:t> </a:t>
            </a:r>
            <a:r>
              <a:rPr lang="ru-RU" sz="1200" dirty="0" err="1"/>
              <a:t>тирә-юньгә</a:t>
            </a:r>
            <a:r>
              <a:rPr lang="ru-RU" sz="1200" dirty="0"/>
              <a:t> </a:t>
            </a:r>
            <a:r>
              <a:rPr lang="ru-RU" sz="1200" dirty="0" err="1"/>
              <a:t>бик</a:t>
            </a:r>
            <a:r>
              <a:rPr lang="ru-RU" sz="1200" dirty="0"/>
              <a:t> </a:t>
            </a:r>
            <a:r>
              <a:rPr lang="ru-RU" sz="1200" dirty="0" err="1"/>
              <a:t>исләре</a:t>
            </a:r>
            <a:r>
              <a:rPr lang="ru-RU" sz="1200" dirty="0"/>
              <a:t> </a:t>
            </a:r>
            <a:r>
              <a:rPr lang="ru-RU" sz="1200" dirty="0" err="1"/>
              <a:t>китми</a:t>
            </a:r>
            <a:r>
              <a:rPr lang="ru-RU" sz="1200" dirty="0"/>
              <a:t> </a:t>
            </a:r>
            <a:r>
              <a:rPr lang="ru-RU" sz="1200" dirty="0" err="1"/>
              <a:t>торган</a:t>
            </a:r>
            <a:r>
              <a:rPr lang="ru-RU" sz="1200" dirty="0"/>
              <a:t> </a:t>
            </a:r>
            <a:r>
              <a:rPr lang="ru-RU" sz="1200" dirty="0" err="1"/>
              <a:t>хайваннар</a:t>
            </a:r>
            <a:r>
              <a:rPr lang="ru-RU" sz="1200" dirty="0"/>
              <a:t> </a:t>
            </a:r>
            <a:r>
              <a:rPr lang="ru-RU" sz="1200" dirty="0" err="1"/>
              <a:t>булуы</a:t>
            </a:r>
            <a:r>
              <a:rPr lang="ru-RU" sz="1200" dirty="0"/>
              <a:t> </a:t>
            </a:r>
            <a:r>
              <a:rPr lang="ru-RU" sz="1200" dirty="0" err="1"/>
              <a:t>белән</a:t>
            </a:r>
            <a:r>
              <a:rPr lang="ru-RU" sz="1200" dirty="0"/>
              <a:t> </a:t>
            </a:r>
            <a:r>
              <a:rPr lang="ru-RU" sz="1200" dirty="0" err="1"/>
              <a:t>аерылып</a:t>
            </a:r>
            <a:r>
              <a:rPr lang="ru-RU" sz="1200" dirty="0"/>
              <a:t> тора. </a:t>
            </a:r>
            <a:r>
              <a:rPr lang="ru-RU" sz="1200" dirty="0" err="1"/>
              <a:t>Алар</a:t>
            </a:r>
            <a:r>
              <a:rPr lang="ru-RU" sz="1200" dirty="0"/>
              <a:t> </a:t>
            </a:r>
            <a:r>
              <a:rPr lang="ru-RU" sz="1200" dirty="0" err="1"/>
              <a:t>Җир</a:t>
            </a:r>
            <a:r>
              <a:rPr lang="ru-RU" sz="1200" dirty="0"/>
              <a:t> </a:t>
            </a:r>
            <a:r>
              <a:rPr lang="ru-RU" sz="1200" dirty="0" err="1"/>
              <a:t>йөзендә</a:t>
            </a:r>
            <a:r>
              <a:rPr lang="ru-RU" sz="1200" dirty="0"/>
              <a:t> </a:t>
            </a:r>
            <a:r>
              <a:rPr lang="ru-RU" sz="1200" dirty="0" err="1"/>
              <a:t>кешеләрдән</a:t>
            </a:r>
            <a:r>
              <a:rPr lang="ru-RU" sz="1200" dirty="0"/>
              <a:t> </a:t>
            </a:r>
            <a:r>
              <a:rPr lang="ru-RU" sz="1200" dirty="0" err="1"/>
              <a:t>дистәләгән</a:t>
            </a:r>
            <a:r>
              <a:rPr lang="ru-RU" sz="1200" dirty="0"/>
              <a:t> миллион </a:t>
            </a:r>
            <a:r>
              <a:rPr lang="ru-RU" sz="1200" dirty="0" err="1"/>
              <a:t>елга</a:t>
            </a:r>
            <a:r>
              <a:rPr lang="ru-RU" sz="1200" dirty="0"/>
              <a:t> </a:t>
            </a:r>
            <a:r>
              <a:rPr lang="ru-RU" sz="1200" dirty="0" err="1"/>
              <a:t>иртәрәк</a:t>
            </a:r>
            <a:r>
              <a:rPr lang="ru-RU" sz="1200" dirty="0"/>
              <a:t> </a:t>
            </a:r>
            <a:r>
              <a:rPr lang="ru-RU" sz="1200" dirty="0" err="1"/>
              <a:t>барлыкка</a:t>
            </a:r>
            <a:r>
              <a:rPr lang="ru-RU" sz="1200" dirty="0"/>
              <a:t> </a:t>
            </a:r>
            <a:r>
              <a:rPr lang="ru-RU" sz="1200" dirty="0" err="1"/>
              <a:t>килгән</a:t>
            </a:r>
            <a:r>
              <a:rPr lang="ru-RU" sz="1200" dirty="0"/>
              <a:t>. </a:t>
            </a:r>
            <a:r>
              <a:rPr lang="ru-RU" sz="1200" dirty="0" err="1"/>
              <a:t>Аларның</a:t>
            </a:r>
            <a:r>
              <a:rPr lang="ru-RU" sz="1200" dirty="0"/>
              <a:t> саны да </a:t>
            </a:r>
            <a:r>
              <a:rPr lang="ru-RU" sz="1200" dirty="0" err="1"/>
              <a:t>планетада</a:t>
            </a:r>
            <a:r>
              <a:rPr lang="ru-RU" sz="1200" dirty="0"/>
              <a:t> </a:t>
            </a:r>
            <a:r>
              <a:rPr lang="ru-RU" sz="1200" dirty="0" err="1"/>
              <a:t>яшәүчеләрдән</a:t>
            </a:r>
            <a:r>
              <a:rPr lang="ru-RU" sz="1200" dirty="0"/>
              <a:t> </a:t>
            </a:r>
            <a:r>
              <a:rPr lang="ru-RU" sz="1200" dirty="0" err="1"/>
              <a:t>ике</a:t>
            </a:r>
            <a:r>
              <a:rPr lang="ru-RU" sz="1200" dirty="0"/>
              <a:t> </a:t>
            </a:r>
            <a:r>
              <a:rPr lang="ru-RU" sz="1200" dirty="0" err="1"/>
              <a:t>тапкырга</a:t>
            </a:r>
            <a:r>
              <a:rPr lang="ru-RU" sz="1200" dirty="0"/>
              <a:t> </a:t>
            </a:r>
            <a:r>
              <a:rPr lang="ru-RU" sz="1200" dirty="0" err="1"/>
              <a:t>артып</a:t>
            </a:r>
            <a:r>
              <a:rPr lang="ru-RU" sz="1200" dirty="0"/>
              <a:t> </a:t>
            </a:r>
            <a:r>
              <a:rPr lang="ru-RU" sz="1200" dirty="0" err="1"/>
              <a:t>китә</a:t>
            </a:r>
            <a:r>
              <a:rPr lang="ru-RU" sz="1200" dirty="0"/>
              <a:t>. </a:t>
            </a:r>
            <a:r>
              <a:rPr lang="ru-RU" sz="1200" dirty="0" err="1"/>
              <a:t>Шунысы</a:t>
            </a:r>
            <a:r>
              <a:rPr lang="ru-RU" sz="1200" dirty="0"/>
              <a:t> </a:t>
            </a:r>
            <a:r>
              <a:rPr lang="ru-RU" sz="1200" dirty="0" err="1"/>
              <a:t>кызыклы</a:t>
            </a:r>
            <a:r>
              <a:rPr lang="ru-RU" sz="1200" dirty="0"/>
              <a:t>, </a:t>
            </a:r>
            <a:r>
              <a:rPr lang="ru-RU" sz="1200" dirty="0" err="1"/>
              <a:t>бу</a:t>
            </a:r>
            <a:r>
              <a:rPr lang="ru-RU" sz="1200" dirty="0"/>
              <a:t> </a:t>
            </a:r>
            <a:r>
              <a:rPr lang="ru-RU" sz="1200" dirty="0" err="1"/>
              <a:t>җәнлекләр</a:t>
            </a:r>
            <a:r>
              <a:rPr lang="ru-RU" sz="1200" dirty="0"/>
              <a:t>, </a:t>
            </a:r>
            <a:r>
              <a:rPr lang="ru-RU" sz="1200" dirty="0" err="1"/>
              <a:t>нәкъ</a:t>
            </a:r>
            <a:r>
              <a:rPr lang="ru-RU" sz="1200" dirty="0"/>
              <a:t> </a:t>
            </a:r>
            <a:r>
              <a:rPr lang="ru-RU" sz="1200" dirty="0" err="1"/>
              <a:t>сезнең</a:t>
            </a:r>
            <a:r>
              <a:rPr lang="ru-RU" sz="1200" dirty="0"/>
              <a:t> </a:t>
            </a:r>
            <a:r>
              <a:rPr lang="ru-RU" sz="1200" dirty="0" err="1"/>
              <a:t>кебек</a:t>
            </a:r>
            <a:r>
              <a:rPr lang="ru-RU" sz="1200" dirty="0"/>
              <a:t>, </a:t>
            </a:r>
            <a:r>
              <a:rPr lang="ru-RU" sz="1200" dirty="0" err="1"/>
              <a:t>йоклаганда</a:t>
            </a:r>
            <a:r>
              <a:rPr lang="ru-RU" sz="1200" dirty="0"/>
              <a:t> </a:t>
            </a:r>
            <a:r>
              <a:rPr lang="ru-RU" sz="1200" dirty="0" err="1"/>
              <a:t>төшләр</a:t>
            </a:r>
            <a:r>
              <a:rPr lang="ru-RU" sz="1200" dirty="0"/>
              <a:t> </a:t>
            </a:r>
            <a:r>
              <a:rPr lang="ru-RU" sz="1200" dirty="0" err="1"/>
              <a:t>күрә</a:t>
            </a:r>
            <a:r>
              <a:rPr lang="ru-RU" sz="1200" dirty="0"/>
              <a:t> </a:t>
            </a:r>
            <a:r>
              <a:rPr lang="ru-RU" sz="1200" dirty="0" err="1"/>
              <a:t>икән</a:t>
            </a:r>
            <a:r>
              <a:rPr lang="ru-RU" sz="1200" dirty="0" smtClean="0"/>
              <a:t>.</a:t>
            </a:r>
            <a:endParaRPr lang="ru-RU" sz="1200" dirty="0"/>
          </a:p>
          <a:p>
            <a:pPr algn="just"/>
            <a:r>
              <a:rPr lang="ru-RU" sz="1200" dirty="0" err="1"/>
              <a:t>Декоратив</a:t>
            </a:r>
            <a:r>
              <a:rPr lang="ru-RU" sz="1200" dirty="0"/>
              <a:t> </a:t>
            </a:r>
            <a:r>
              <a:rPr lang="ru-RU" sz="1200" dirty="0" err="1"/>
              <a:t>күселәрне</a:t>
            </a:r>
            <a:r>
              <a:rPr lang="ru-RU" sz="1200" dirty="0"/>
              <a:t> </a:t>
            </a:r>
            <a:r>
              <a:rPr lang="ru-RU" sz="1200" dirty="0" err="1"/>
              <a:t>өйдә</a:t>
            </a:r>
            <a:r>
              <a:rPr lang="ru-RU" sz="1200" dirty="0"/>
              <a:t> </a:t>
            </a:r>
            <a:r>
              <a:rPr lang="ru-RU" sz="1200" dirty="0" err="1"/>
              <a:t>тотучылар</a:t>
            </a:r>
            <a:r>
              <a:rPr lang="ru-RU" sz="1200" dirty="0"/>
              <a:t> да бар. </a:t>
            </a:r>
            <a:r>
              <a:rPr lang="ru-RU" sz="1200" dirty="0" err="1"/>
              <a:t>Алар</a:t>
            </a:r>
            <a:r>
              <a:rPr lang="ru-RU" sz="1200" dirty="0"/>
              <a:t> </a:t>
            </a:r>
            <a:r>
              <a:rPr lang="ru-RU" sz="1200" dirty="0" err="1"/>
              <a:t>хуҗасына</a:t>
            </a:r>
            <a:r>
              <a:rPr lang="ru-RU" sz="1200" dirty="0"/>
              <a:t> </a:t>
            </a:r>
            <a:r>
              <a:rPr lang="ru-RU" sz="1200" dirty="0" err="1"/>
              <a:t>бик</a:t>
            </a:r>
            <a:r>
              <a:rPr lang="ru-RU" sz="1200" dirty="0"/>
              <a:t> </a:t>
            </a:r>
            <a:r>
              <a:rPr lang="ru-RU" sz="1200" dirty="0" err="1"/>
              <a:t>тиз</a:t>
            </a:r>
            <a:r>
              <a:rPr lang="ru-RU" sz="1200" dirty="0"/>
              <a:t> </a:t>
            </a:r>
            <a:r>
              <a:rPr lang="ru-RU" sz="1200" dirty="0" err="1"/>
              <a:t>өйрәнә</a:t>
            </a:r>
            <a:r>
              <a:rPr lang="ru-RU" sz="1200" dirty="0"/>
              <a:t>. Тик </a:t>
            </a:r>
            <a:r>
              <a:rPr lang="ru-RU" sz="1200" dirty="0" err="1"/>
              <a:t>аны</a:t>
            </a:r>
            <a:r>
              <a:rPr lang="ru-RU" sz="1200" dirty="0"/>
              <a:t> </a:t>
            </a:r>
            <a:r>
              <a:rPr lang="ru-RU" sz="1200" dirty="0" err="1"/>
              <a:t>койрыгыннан</a:t>
            </a:r>
            <a:r>
              <a:rPr lang="ru-RU" sz="1200" dirty="0"/>
              <a:t> </a:t>
            </a:r>
            <a:r>
              <a:rPr lang="ru-RU" sz="1200" dirty="0" err="1"/>
              <a:t>тотарга</a:t>
            </a:r>
            <a:r>
              <a:rPr lang="ru-RU" sz="1200" dirty="0"/>
              <a:t> </a:t>
            </a:r>
            <a:r>
              <a:rPr lang="ru-RU" sz="1200" dirty="0" err="1"/>
              <a:t>ярамый</a:t>
            </a:r>
            <a:r>
              <a:rPr lang="ru-RU" sz="1200" dirty="0"/>
              <a:t> — </a:t>
            </a:r>
            <a:r>
              <a:rPr lang="ru-RU" sz="1200" dirty="0" err="1"/>
              <a:t>ул</a:t>
            </a:r>
            <a:r>
              <a:rPr lang="ru-RU" sz="1200" dirty="0"/>
              <a:t> сына. </a:t>
            </a:r>
          </a:p>
          <a:p>
            <a:pPr algn="just"/>
            <a:r>
              <a:rPr lang="ru-RU" sz="1200" dirty="0" smtClean="0"/>
              <a:t>      </a:t>
            </a:r>
            <a:r>
              <a:rPr lang="ru-RU" sz="1200" dirty="0" err="1" smtClean="0"/>
              <a:t>Күселәр</a:t>
            </a:r>
            <a:r>
              <a:rPr lang="ru-RU" sz="1200" dirty="0" smtClean="0"/>
              <a:t> </a:t>
            </a:r>
            <a:r>
              <a:rPr lang="ru-RU" sz="1200" dirty="0" err="1"/>
              <a:t>барлык</a:t>
            </a:r>
            <a:r>
              <a:rPr lang="ru-RU" sz="1200" dirty="0"/>
              <a:t> </a:t>
            </a:r>
            <a:r>
              <a:rPr lang="ru-RU" sz="1200" dirty="0" err="1"/>
              <a:t>кимерүчеләр</a:t>
            </a:r>
            <a:r>
              <a:rPr lang="ru-RU" sz="1200" dirty="0"/>
              <a:t> </a:t>
            </a:r>
            <a:r>
              <a:rPr lang="ru-RU" sz="1200" dirty="0" err="1"/>
              <a:t>арасында</a:t>
            </a:r>
            <a:r>
              <a:rPr lang="ru-RU" sz="1200" dirty="0"/>
              <a:t> </a:t>
            </a:r>
            <a:r>
              <a:rPr lang="ru-RU" sz="1200" dirty="0" err="1"/>
              <a:t>иң</a:t>
            </a:r>
            <a:r>
              <a:rPr lang="ru-RU" sz="1200" dirty="0"/>
              <a:t> </a:t>
            </a:r>
            <a:r>
              <a:rPr lang="ru-RU" sz="1200" dirty="0" err="1"/>
              <a:t>акыллылары</a:t>
            </a:r>
            <a:r>
              <a:rPr lang="ru-RU" sz="1200" dirty="0"/>
              <a:t> </a:t>
            </a:r>
            <a:r>
              <a:rPr lang="ru-RU" sz="1200" dirty="0" err="1"/>
              <a:t>булып</a:t>
            </a:r>
            <a:r>
              <a:rPr lang="ru-RU" sz="1200" dirty="0"/>
              <a:t> </a:t>
            </a:r>
            <a:r>
              <a:rPr lang="ru-RU" sz="1200" dirty="0" err="1"/>
              <a:t>санала</a:t>
            </a:r>
            <a:r>
              <a:rPr lang="ru-RU" sz="1200" dirty="0"/>
              <a:t>. </a:t>
            </a:r>
            <a:r>
              <a:rPr lang="ru-RU" sz="1200" dirty="0" err="1"/>
              <a:t>Аларны</a:t>
            </a:r>
            <a:r>
              <a:rPr lang="ru-RU" sz="1200" dirty="0"/>
              <a:t>, </a:t>
            </a:r>
            <a:r>
              <a:rPr lang="ru-RU" sz="1200" dirty="0" err="1"/>
              <a:t>этләр</a:t>
            </a:r>
            <a:r>
              <a:rPr lang="ru-RU" sz="1200" dirty="0"/>
              <a:t> </a:t>
            </a:r>
            <a:r>
              <a:rPr lang="ru-RU" sz="1200" dirty="0" err="1"/>
              <a:t>кебек</a:t>
            </a:r>
            <a:r>
              <a:rPr lang="ru-RU" sz="1200" dirty="0"/>
              <a:t> </a:t>
            </a:r>
            <a:r>
              <a:rPr lang="ru-RU" sz="1200" dirty="0" err="1"/>
              <a:t>үк</a:t>
            </a:r>
            <a:r>
              <a:rPr lang="ru-RU" sz="1200" dirty="0"/>
              <a:t>, </a:t>
            </a:r>
            <a:r>
              <a:rPr lang="ru-RU" sz="1200" dirty="0" err="1"/>
              <a:t>өйрәтергә</a:t>
            </a:r>
            <a:r>
              <a:rPr lang="ru-RU" sz="1200" dirty="0"/>
              <a:t> </a:t>
            </a:r>
            <a:r>
              <a:rPr lang="ru-RU" sz="1200" dirty="0" err="1"/>
              <a:t>мөмкин</a:t>
            </a:r>
            <a:r>
              <a:rPr lang="ru-RU" sz="1200" dirty="0"/>
              <a:t>. </a:t>
            </a:r>
          </a:p>
          <a:p>
            <a:pPr algn="just"/>
            <a:r>
              <a:rPr lang="ru-RU" sz="1200" dirty="0" err="1"/>
              <a:t>Туачак</a:t>
            </a:r>
            <a:r>
              <a:rPr lang="ru-RU" sz="1200" dirty="0"/>
              <a:t> </a:t>
            </a:r>
            <a:r>
              <a:rPr lang="ru-RU" sz="1200" dirty="0" err="1"/>
              <a:t>Яңа</a:t>
            </a:r>
            <a:r>
              <a:rPr lang="ru-RU" sz="1200" dirty="0"/>
              <a:t> ел да </a:t>
            </a:r>
            <a:r>
              <a:rPr lang="ru-RU" sz="1200" dirty="0" err="1"/>
              <a:t>шатлыкларга</a:t>
            </a:r>
            <a:r>
              <a:rPr lang="ru-RU" sz="1200" dirty="0"/>
              <a:t>, </a:t>
            </a:r>
            <a:r>
              <a:rPr lang="ru-RU" sz="1200" dirty="0" err="1"/>
              <a:t>яхшы</a:t>
            </a:r>
            <a:r>
              <a:rPr lang="ru-RU" sz="1200" dirty="0"/>
              <a:t> </a:t>
            </a:r>
            <a:r>
              <a:rPr lang="ru-RU" sz="1200" dirty="0" err="1"/>
              <a:t>хәбәрләргә</a:t>
            </a:r>
            <a:r>
              <a:rPr lang="ru-RU" sz="1200" dirty="0"/>
              <a:t> бай </a:t>
            </a:r>
            <a:r>
              <a:rPr lang="ru-RU" sz="1200" dirty="0" err="1"/>
              <a:t>булып</a:t>
            </a:r>
            <a:r>
              <a:rPr lang="ru-RU" sz="1200" dirty="0"/>
              <a:t>, </a:t>
            </a:r>
            <a:r>
              <a:rPr lang="ru-RU" sz="1200" dirty="0" err="1"/>
              <a:t>барыбызга</a:t>
            </a:r>
            <a:r>
              <a:rPr lang="ru-RU" sz="1200" dirty="0"/>
              <a:t> да </a:t>
            </a:r>
            <a:r>
              <a:rPr lang="ru-RU" sz="1200" dirty="0" err="1"/>
              <a:t>бәхет</a:t>
            </a:r>
            <a:r>
              <a:rPr lang="ru-RU" sz="1200" dirty="0"/>
              <a:t> </a:t>
            </a:r>
            <a:r>
              <a:rPr lang="ru-RU" sz="1200" dirty="0" err="1"/>
              <a:t>һәм</a:t>
            </a:r>
            <a:r>
              <a:rPr lang="ru-RU" sz="1200" dirty="0"/>
              <a:t> </a:t>
            </a:r>
            <a:r>
              <a:rPr lang="ru-RU" sz="1200" dirty="0" err="1"/>
              <a:t>сәламәтлек</a:t>
            </a:r>
            <a:r>
              <a:rPr lang="ru-RU" sz="1200" dirty="0"/>
              <a:t> </a:t>
            </a:r>
            <a:r>
              <a:rPr lang="ru-RU" sz="1200" dirty="0" err="1"/>
              <a:t>алып</a:t>
            </a:r>
            <a:r>
              <a:rPr lang="ru-RU" sz="1200" dirty="0"/>
              <a:t> </a:t>
            </a:r>
            <a:r>
              <a:rPr lang="ru-RU" sz="1200" dirty="0" err="1"/>
              <a:t>килүен</a:t>
            </a:r>
            <a:r>
              <a:rPr lang="ru-RU" sz="1200" dirty="0"/>
              <a:t> телик! </a:t>
            </a:r>
          </a:p>
          <a:p>
            <a:r>
              <a:rPr lang="ru-RU" sz="1200" dirty="0"/>
              <a:t>  </a:t>
            </a:r>
          </a:p>
        </p:txBody>
      </p:sp>
      <p:pic>
        <p:nvPicPr>
          <p:cNvPr id="1028"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287516" y="6588224"/>
            <a:ext cx="1544745" cy="1194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Users\ПК\Pictures\24184398.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287516" y="7782481"/>
            <a:ext cx="1573600" cy="13321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2"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8627" y="3601704"/>
            <a:ext cx="60960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1"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1128" y="3598321"/>
            <a:ext cx="60960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0"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1354" y="3647867"/>
            <a:ext cx="60960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9718" y="3634500"/>
            <a:ext cx="60960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descr="C:\Users\ПК\Desktop\kartinkijane.ru-1051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3345" y="8287290"/>
            <a:ext cx="1423972" cy="62588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7965505" y="1331640"/>
            <a:ext cx="318938" cy="486536"/>
          </a:xfrm>
        </p:spPr>
        <p:txBody>
          <a:bodyPr>
            <a:normAutofit fontScale="90000"/>
          </a:bodyPr>
          <a:lstStyle/>
          <a:p>
            <a:r>
              <a:rPr lang="ru-RU" dirty="0" smtClean="0"/>
              <a:t> </a:t>
            </a:r>
            <a:endParaRPr lang="ru-RU" dirty="0"/>
          </a:p>
        </p:txBody>
      </p:sp>
      <p:sp>
        <p:nvSpPr>
          <p:cNvPr id="9" name="TextBox 8"/>
          <p:cNvSpPr txBox="1"/>
          <p:nvPr/>
        </p:nvSpPr>
        <p:spPr>
          <a:xfrm>
            <a:off x="404664" y="-1364393"/>
            <a:ext cx="6021288" cy="1015663"/>
          </a:xfrm>
          <a:prstGeom prst="rect">
            <a:avLst/>
          </a:prstGeom>
          <a:noFill/>
        </p:spPr>
        <p:txBody>
          <a:bodyPr wrap="square" rtlCol="0">
            <a:spAutoFit/>
          </a:bodyPr>
          <a:lstStyle/>
          <a:p>
            <a:endParaRPr lang="ru-RU" sz="1200" dirty="0"/>
          </a:p>
          <a:p>
            <a:endParaRPr lang="ru-RU" sz="1200" dirty="0"/>
          </a:p>
          <a:p>
            <a:pPr algn="ctr"/>
            <a:endParaRPr lang="tt-RU" sz="1200" dirty="0"/>
          </a:p>
          <a:p>
            <a:pPr algn="ctr"/>
            <a:endParaRPr lang="tt-RU" sz="1200" dirty="0" smtClean="0"/>
          </a:p>
          <a:p>
            <a:pPr algn="ctr"/>
            <a:endParaRPr lang="tt-RU" sz="1200" dirty="0" smtClean="0"/>
          </a:p>
        </p:txBody>
      </p:sp>
      <p:sp>
        <p:nvSpPr>
          <p:cNvPr id="12" name="TextBox 11"/>
          <p:cNvSpPr txBox="1"/>
          <p:nvPr/>
        </p:nvSpPr>
        <p:spPr>
          <a:xfrm>
            <a:off x="6533872" y="8682340"/>
            <a:ext cx="343364" cy="461665"/>
          </a:xfrm>
          <a:prstGeom prst="rect">
            <a:avLst/>
          </a:prstGeom>
          <a:noFill/>
        </p:spPr>
        <p:txBody>
          <a:bodyPr wrap="none" rtlCol="0">
            <a:spAutoFit/>
          </a:bodyPr>
          <a:lstStyle/>
          <a:p>
            <a:r>
              <a:rPr lang="tt-RU" sz="2400" dirty="0"/>
              <a:t>4</a:t>
            </a:r>
            <a:endParaRPr lang="ru-RU" sz="2400" dirty="0"/>
          </a:p>
        </p:txBody>
      </p:sp>
      <p:sp>
        <p:nvSpPr>
          <p:cNvPr id="15" name="TextBox 14"/>
          <p:cNvSpPr txBox="1"/>
          <p:nvPr/>
        </p:nvSpPr>
        <p:spPr>
          <a:xfrm>
            <a:off x="7605465" y="1763688"/>
            <a:ext cx="1844824" cy="369332"/>
          </a:xfrm>
          <a:prstGeom prst="rect">
            <a:avLst/>
          </a:prstGeom>
          <a:noFill/>
        </p:spPr>
        <p:txBody>
          <a:bodyPr wrap="square" rtlCol="0">
            <a:spAutoFit/>
          </a:bodyPr>
          <a:lstStyle/>
          <a:p>
            <a:endParaRPr lang="ru-RU" dirty="0"/>
          </a:p>
        </p:txBody>
      </p:sp>
      <p:sp>
        <p:nvSpPr>
          <p:cNvPr id="16" name="TextBox 15"/>
          <p:cNvSpPr txBox="1"/>
          <p:nvPr/>
        </p:nvSpPr>
        <p:spPr>
          <a:xfrm>
            <a:off x="869749" y="-412552"/>
            <a:ext cx="6030470" cy="261610"/>
          </a:xfrm>
          <a:prstGeom prst="rect">
            <a:avLst/>
          </a:prstGeom>
          <a:noFill/>
        </p:spPr>
        <p:txBody>
          <a:bodyPr wrap="square" rtlCol="0">
            <a:spAutoFit/>
          </a:bodyPr>
          <a:lstStyle/>
          <a:p>
            <a:pPr algn="just"/>
            <a:r>
              <a:rPr lang="ru-RU" sz="1100" b="1" dirty="0"/>
              <a:t> </a:t>
            </a:r>
            <a:r>
              <a:rPr lang="ru-RU" sz="1100" b="1" dirty="0" smtClean="0"/>
              <a:t>                                                                             </a:t>
            </a:r>
            <a:endParaRPr lang="ru-RU" sz="1100" dirty="0"/>
          </a:p>
        </p:txBody>
      </p:sp>
      <p:sp>
        <p:nvSpPr>
          <p:cNvPr id="8" name="TextBox 7"/>
          <p:cNvSpPr txBox="1"/>
          <p:nvPr/>
        </p:nvSpPr>
        <p:spPr>
          <a:xfrm>
            <a:off x="8181530" y="5004048"/>
            <a:ext cx="6064089" cy="261610"/>
          </a:xfrm>
          <a:prstGeom prst="rect">
            <a:avLst/>
          </a:prstGeom>
          <a:noFill/>
        </p:spPr>
        <p:txBody>
          <a:bodyPr wrap="square" rtlCol="0">
            <a:spAutoFit/>
          </a:bodyPr>
          <a:lstStyle/>
          <a:p>
            <a:pPr algn="just"/>
            <a:r>
              <a:rPr lang="ru-RU" sz="1100" b="1" dirty="0" smtClean="0"/>
              <a:t>                                                       </a:t>
            </a:r>
            <a:endParaRPr lang="ru-RU" sz="1100" dirty="0"/>
          </a:p>
        </p:txBody>
      </p:sp>
      <p:sp>
        <p:nvSpPr>
          <p:cNvPr id="13" name="Прямоугольник 12"/>
          <p:cNvSpPr/>
          <p:nvPr/>
        </p:nvSpPr>
        <p:spPr>
          <a:xfrm>
            <a:off x="-2087742" y="-610344"/>
            <a:ext cx="6082175" cy="261610"/>
          </a:xfrm>
          <a:prstGeom prst="rect">
            <a:avLst/>
          </a:prstGeom>
        </p:spPr>
        <p:txBody>
          <a:bodyPr wrap="square">
            <a:spAutoFit/>
          </a:bodyPr>
          <a:lstStyle/>
          <a:p>
            <a:r>
              <a:rPr lang="ru-RU" sz="1100" dirty="0" smtClean="0"/>
              <a:t>    </a:t>
            </a:r>
            <a:endParaRPr lang="ru-RU" sz="1100" dirty="0"/>
          </a:p>
        </p:txBody>
      </p:sp>
      <p:sp>
        <p:nvSpPr>
          <p:cNvPr id="7" name="TextBox 6"/>
          <p:cNvSpPr txBox="1"/>
          <p:nvPr/>
        </p:nvSpPr>
        <p:spPr>
          <a:xfrm>
            <a:off x="764707" y="611565"/>
            <a:ext cx="6093295" cy="276999"/>
          </a:xfrm>
          <a:prstGeom prst="rect">
            <a:avLst/>
          </a:prstGeom>
          <a:noFill/>
        </p:spPr>
        <p:txBody>
          <a:bodyPr wrap="square" rtlCol="0">
            <a:spAutoFit/>
          </a:bodyPr>
          <a:lstStyle/>
          <a:p>
            <a:r>
              <a:rPr lang="tt-RU" sz="1200" dirty="0" smtClean="0"/>
              <a:t>      </a:t>
            </a:r>
            <a:endParaRPr lang="ru-RU" sz="1050" dirty="0"/>
          </a:p>
        </p:txBody>
      </p:sp>
      <p:sp>
        <p:nvSpPr>
          <p:cNvPr id="18" name="Прямоугольник 17"/>
          <p:cNvSpPr/>
          <p:nvPr/>
        </p:nvSpPr>
        <p:spPr>
          <a:xfrm flipH="1">
            <a:off x="3717034" y="7596336"/>
            <a:ext cx="3183187" cy="369332"/>
          </a:xfrm>
          <a:prstGeom prst="rect">
            <a:avLst/>
          </a:prstGeom>
        </p:spPr>
        <p:txBody>
          <a:bodyPr wrap="square">
            <a:spAutoFit/>
          </a:bodyPr>
          <a:lstStyle/>
          <a:p>
            <a:r>
              <a:rPr lang="ru-RU" dirty="0"/>
              <a:t> </a:t>
            </a:r>
            <a:endParaRPr lang="ru-RU" sz="1600" dirty="0"/>
          </a:p>
        </p:txBody>
      </p:sp>
      <p:sp>
        <p:nvSpPr>
          <p:cNvPr id="21" name="Скругленный прямоугольник 20"/>
          <p:cNvSpPr/>
          <p:nvPr/>
        </p:nvSpPr>
        <p:spPr>
          <a:xfrm>
            <a:off x="764707" y="7961021"/>
            <a:ext cx="5850617" cy="113087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a:t>
            </a:r>
            <a:endParaRPr lang="ru-RU" dirty="0"/>
          </a:p>
        </p:txBody>
      </p:sp>
      <p:sp>
        <p:nvSpPr>
          <p:cNvPr id="6" name="Прямоугольник 5"/>
          <p:cNvSpPr/>
          <p:nvPr/>
        </p:nvSpPr>
        <p:spPr>
          <a:xfrm>
            <a:off x="2492896" y="8078645"/>
            <a:ext cx="2815731" cy="895630"/>
          </a:xfrm>
          <a:prstGeom prst="rect">
            <a:avLst/>
          </a:prstGeom>
        </p:spPr>
        <p:txBody>
          <a:bodyPr wrap="square">
            <a:spAutoFit/>
          </a:bodyPr>
          <a:lstStyle/>
          <a:p>
            <a:pPr lvl="0" fontAlgn="base">
              <a:spcBef>
                <a:spcPct val="20000"/>
              </a:spcBef>
              <a:spcAft>
                <a:spcPct val="0"/>
              </a:spcAft>
            </a:pPr>
            <a:r>
              <a:rPr lang="ru-RU" sz="900" dirty="0">
                <a:latin typeface="Verdana" pitchFamily="34" charset="0"/>
                <a:cs typeface="Arial" charset="0"/>
              </a:rPr>
              <a:t>Верстка и дизайн – </a:t>
            </a:r>
            <a:r>
              <a:rPr lang="ru-RU" sz="900" dirty="0" smtClean="0">
                <a:latin typeface="Verdana" pitchFamily="34" charset="0"/>
                <a:cs typeface="Arial" charset="0"/>
              </a:rPr>
              <a:t>Тимофеев Э.</a:t>
            </a:r>
          </a:p>
          <a:p>
            <a:pPr lvl="0" fontAlgn="base">
              <a:spcBef>
                <a:spcPct val="20000"/>
              </a:spcBef>
              <a:spcAft>
                <a:spcPct val="0"/>
              </a:spcAft>
            </a:pPr>
            <a:r>
              <a:rPr lang="ru-RU" sz="900" dirty="0" smtClean="0">
                <a:latin typeface="Verdana" pitchFamily="34" charset="0"/>
                <a:cs typeface="Arial" charset="0"/>
              </a:rPr>
              <a:t>Главный </a:t>
            </a:r>
            <a:r>
              <a:rPr lang="ru-RU" sz="900" dirty="0">
                <a:latin typeface="Verdana" pitchFamily="34" charset="0"/>
                <a:cs typeface="Arial" charset="0"/>
              </a:rPr>
              <a:t>редактор – </a:t>
            </a:r>
            <a:r>
              <a:rPr lang="ru-RU" sz="900" dirty="0" err="1">
                <a:latin typeface="Verdana" pitchFamily="34" charset="0"/>
                <a:cs typeface="Arial" charset="0"/>
              </a:rPr>
              <a:t>Бикмухаметова</a:t>
            </a:r>
            <a:r>
              <a:rPr lang="ru-RU" sz="900" dirty="0">
                <a:latin typeface="Verdana" pitchFamily="34" charset="0"/>
                <a:cs typeface="Arial" charset="0"/>
              </a:rPr>
              <a:t> Р.А.</a:t>
            </a:r>
          </a:p>
          <a:p>
            <a:pPr lvl="0" fontAlgn="base">
              <a:spcBef>
                <a:spcPct val="20000"/>
              </a:spcBef>
              <a:spcAft>
                <a:spcPct val="0"/>
              </a:spcAft>
            </a:pPr>
            <a:r>
              <a:rPr lang="ru-RU" sz="900" dirty="0">
                <a:latin typeface="Verdana" pitchFamily="34" charset="0"/>
                <a:cs typeface="Arial" charset="0"/>
              </a:rPr>
              <a:t>Корректор </a:t>
            </a:r>
            <a:r>
              <a:rPr lang="ru-RU" sz="900" dirty="0" smtClean="0">
                <a:latin typeface="Verdana" pitchFamily="34" charset="0"/>
                <a:cs typeface="Arial" charset="0"/>
              </a:rPr>
              <a:t>–Юсупова Л.Н.</a:t>
            </a:r>
          </a:p>
          <a:p>
            <a:pPr lvl="0" fontAlgn="base">
              <a:spcBef>
                <a:spcPct val="20000"/>
              </a:spcBef>
              <a:spcAft>
                <a:spcPct val="0"/>
              </a:spcAft>
            </a:pPr>
            <a:r>
              <a:rPr lang="ru-RU" sz="900" dirty="0" smtClean="0">
                <a:latin typeface="Verdana" pitchFamily="34" charset="0"/>
                <a:cs typeface="Arial" charset="0"/>
              </a:rPr>
              <a:t>Адрес </a:t>
            </a:r>
            <a:r>
              <a:rPr lang="ru-RU" sz="900" dirty="0">
                <a:latin typeface="Verdana" pitchFamily="34" charset="0"/>
                <a:cs typeface="Arial" charset="0"/>
              </a:rPr>
              <a:t>редакции – </a:t>
            </a:r>
            <a:r>
              <a:rPr lang="ru-RU" sz="900" dirty="0" err="1">
                <a:latin typeface="Verdana" pitchFamily="34" charset="0"/>
                <a:cs typeface="Arial" charset="0"/>
              </a:rPr>
              <a:t>г.Альметьевск</a:t>
            </a:r>
            <a:r>
              <a:rPr lang="ru-RU" sz="900" dirty="0">
                <a:latin typeface="Verdana" pitchFamily="34" charset="0"/>
                <a:cs typeface="Arial" charset="0"/>
              </a:rPr>
              <a:t>, ул. </a:t>
            </a:r>
            <a:endParaRPr lang="ru-RU" sz="900" dirty="0" smtClean="0">
              <a:latin typeface="Verdana" pitchFamily="34" charset="0"/>
              <a:cs typeface="Arial" charset="0"/>
            </a:endParaRPr>
          </a:p>
          <a:p>
            <a:pPr lvl="0" fontAlgn="base">
              <a:spcBef>
                <a:spcPct val="20000"/>
              </a:spcBef>
              <a:spcAft>
                <a:spcPct val="0"/>
              </a:spcAft>
            </a:pPr>
            <a:r>
              <a:rPr lang="ru-RU" sz="900" dirty="0" smtClean="0">
                <a:latin typeface="Verdana" pitchFamily="34" charset="0"/>
                <a:cs typeface="Arial" charset="0"/>
              </a:rPr>
              <a:t>Шевченко </a:t>
            </a:r>
            <a:r>
              <a:rPr lang="ru-RU" sz="900" dirty="0">
                <a:latin typeface="Verdana" pitchFamily="34" charset="0"/>
                <a:cs typeface="Arial" charset="0"/>
              </a:rPr>
              <a:t>136, Школа №24, </a:t>
            </a:r>
            <a:r>
              <a:rPr lang="ru-RU" sz="900" dirty="0" err="1">
                <a:latin typeface="Verdana" pitchFamily="34" charset="0"/>
                <a:cs typeface="Arial" charset="0"/>
              </a:rPr>
              <a:t>каб</a:t>
            </a:r>
            <a:r>
              <a:rPr lang="ru-RU" sz="900" dirty="0">
                <a:latin typeface="Verdana" pitchFamily="34" charset="0"/>
                <a:cs typeface="Arial" charset="0"/>
              </a:rPr>
              <a:t>. №302</a:t>
            </a:r>
          </a:p>
        </p:txBody>
      </p:sp>
      <p:sp>
        <p:nvSpPr>
          <p:cNvPr id="11" name="AutoShape 4" descr="https://e.mail.ru/cgi-bin/getattach?file=DSC00873.JPG&amp;id=14552138850000000247;0;2&amp;mode=attachment&amp;&amp;x-email=moy-shkola24%40mail.ru"/>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AutoShape 6" descr="https://e.mail.ru/cgi-bin/getattach?file=DSC00873.JPG&amp;id=14552138850000000247;0;2&amp;mode=attachment&amp;&amp;x-email=moy-shkola24%40mail.ru"/>
          <p:cNvSpPr>
            <a:spLocks noChangeAspect="1" noChangeArrowheads="1"/>
          </p:cNvSpPr>
          <p:nvPr/>
        </p:nvSpPr>
        <p:spPr bwMode="auto">
          <a:xfrm>
            <a:off x="307975"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2736" y="7996621"/>
            <a:ext cx="1224135" cy="1071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4952" y="8085119"/>
            <a:ext cx="1376680" cy="100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288" r="-6288"/>
          <a:stretch/>
        </p:blipFill>
        <p:spPr bwMode="auto">
          <a:xfrm>
            <a:off x="612775" y="0"/>
            <a:ext cx="2982135"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215956" y="7941"/>
            <a:ext cx="3684265" cy="3785652"/>
          </a:xfrm>
          <a:prstGeom prst="rect">
            <a:avLst/>
          </a:prstGeom>
          <a:noFill/>
        </p:spPr>
        <p:txBody>
          <a:bodyPr wrap="square" rtlCol="0">
            <a:spAutoFit/>
          </a:bodyPr>
          <a:lstStyle/>
          <a:p>
            <a:r>
              <a:rPr lang="ru-RU" sz="1200" u="sng" dirty="0" smtClean="0"/>
              <a:t>Рассмотрим </a:t>
            </a:r>
            <a:r>
              <a:rPr lang="ru-RU" sz="1200" u="sng" dirty="0"/>
              <a:t>несколько основных правил поведения, которые гарантируют безопасность на каникулах:</a:t>
            </a:r>
            <a:endParaRPr lang="ru-RU" sz="1200" dirty="0"/>
          </a:p>
          <a:p>
            <a:r>
              <a:rPr lang="ru-RU" sz="1200" dirty="0" smtClean="0"/>
              <a:t>- Необходимо </a:t>
            </a:r>
            <a:r>
              <a:rPr lang="ru-RU" sz="1200" dirty="0"/>
              <a:t>соблюдать правила дорожного движения, быть осторожным и внимательным на проезжей части дороги.</a:t>
            </a:r>
          </a:p>
          <a:p>
            <a:r>
              <a:rPr lang="ru-RU" sz="1200" dirty="0" smtClean="0"/>
              <a:t>- Не </a:t>
            </a:r>
            <a:r>
              <a:rPr lang="ru-RU" sz="1200" dirty="0"/>
              <a:t>стоит без ведома родителей уходить в лес, на водоемы, а также уезжать в другой город.</a:t>
            </a:r>
          </a:p>
          <a:p>
            <a:r>
              <a:rPr lang="ru-RU" sz="1200" dirty="0" smtClean="0"/>
              <a:t>- Категорически </a:t>
            </a:r>
            <a:r>
              <a:rPr lang="ru-RU" sz="1200" dirty="0"/>
              <a:t>не рекомендуется играть вблизи железной дороги или проезжей части, а также ходить на пустыри, заброшенные здания, свалки и в темные места.</a:t>
            </a:r>
          </a:p>
          <a:p>
            <a:r>
              <a:rPr lang="ru-RU" sz="1200" dirty="0" smtClean="0"/>
              <a:t>- Нужно </a:t>
            </a:r>
            <a:r>
              <a:rPr lang="ru-RU" sz="1200" dirty="0"/>
              <a:t>соблюдать все правила пожарной безопасности.</a:t>
            </a:r>
          </a:p>
          <a:p>
            <a:r>
              <a:rPr lang="ru-RU" sz="1200" dirty="0" smtClean="0"/>
              <a:t>- Вести </a:t>
            </a:r>
            <a:r>
              <a:rPr lang="ru-RU" sz="1200" dirty="0"/>
              <a:t>себя на водоемах нужно максимально осторожно.</a:t>
            </a:r>
          </a:p>
          <a:p>
            <a:r>
              <a:rPr lang="ru-RU" sz="1200" dirty="0" smtClean="0"/>
              <a:t>- Нельзя </a:t>
            </a:r>
            <a:r>
              <a:rPr lang="ru-RU" sz="1200" dirty="0"/>
              <a:t>гладить и тем более дразнить бездомных животных.</a:t>
            </a:r>
          </a:p>
          <a:p>
            <a:r>
              <a:rPr lang="ru-RU" sz="1200" dirty="0" smtClean="0"/>
              <a:t>- Не </a:t>
            </a:r>
            <a:r>
              <a:rPr lang="ru-RU" sz="1200" dirty="0"/>
              <a:t>рекомендуется разговаривать с незнакомыми людьми и обращать внимание на знаки внимания или какие-либо приказы посторонних.</a:t>
            </a:r>
          </a:p>
        </p:txBody>
      </p:sp>
      <p:sp>
        <p:nvSpPr>
          <p:cNvPr id="10" name="AutoShape 4"/>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4" name="Picture 6" descr="C:\Users\ПК\Pictures\5064f0e41bc85279133ba41e3001517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6047" y="1952943"/>
            <a:ext cx="2439909" cy="1694924"/>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9367" y="3615793"/>
            <a:ext cx="60960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047" y="3628358"/>
            <a:ext cx="60960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4408" y="3647867"/>
            <a:ext cx="60960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1403" y="3601704"/>
            <a:ext cx="60960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764707" y="3995936"/>
            <a:ext cx="6093292" cy="3970318"/>
          </a:xfrm>
          <a:prstGeom prst="rect">
            <a:avLst/>
          </a:prstGeom>
          <a:noFill/>
        </p:spPr>
        <p:txBody>
          <a:bodyPr wrap="square" rtlCol="0">
            <a:spAutoFit/>
          </a:bodyPr>
          <a:lstStyle/>
          <a:p>
            <a:r>
              <a:rPr lang="ru-RU" sz="1400" b="1" dirty="0" smtClean="0"/>
              <a:t>                                                           «</a:t>
            </a:r>
            <a:r>
              <a:rPr lang="ru-RU" sz="1400" b="1" dirty="0"/>
              <a:t>Новогодние гуляния</a:t>
            </a:r>
            <a:r>
              <a:rPr lang="ru-RU" sz="1400" b="1" dirty="0" smtClean="0"/>
              <a:t>»</a:t>
            </a:r>
            <a:r>
              <a:rPr lang="ru-RU" sz="1400" b="1" dirty="0"/>
              <a:t/>
            </a:r>
            <a:br>
              <a:rPr lang="ru-RU" sz="1400" b="1" dirty="0"/>
            </a:br>
            <a:r>
              <a:rPr lang="ru-RU" sz="1200" dirty="0"/>
              <a:t>С 25 декабря по 13 января </a:t>
            </a:r>
            <a:r>
              <a:rPr lang="ru-RU" sz="1200" b="1" dirty="0"/>
              <a:t>в сквере «</a:t>
            </a:r>
            <a:r>
              <a:rPr lang="ru-RU" sz="1200" b="1" dirty="0" err="1"/>
              <a:t>Каракуз</a:t>
            </a:r>
            <a:r>
              <a:rPr lang="ru-RU" sz="1200" b="1" dirty="0"/>
              <a:t>»</a:t>
            </a:r>
            <a:r>
              <a:rPr lang="ru-RU" sz="1200" dirty="0"/>
              <a:t> с 12.00 до 20.00 можно пообщаться с настоящим Дедом Морозом – здесь будет работать его резиденция, с 14.00 до 18.00 пройдет интерактивная программа, а в 18.00 будут проходить спектакли и шоу в исполнении уличного театра «Легкие крылья». 31 декабря интерактивная программа состоится с 12.00 до 16.00, в 16.00 – спектакль «Щелкунчик и четыре королевства» (0+). </a:t>
            </a:r>
            <a:br>
              <a:rPr lang="ru-RU" sz="1200" dirty="0"/>
            </a:br>
            <a:r>
              <a:rPr lang="ru-RU" sz="1200" dirty="0"/>
              <a:t>Культурно-развлекательные программы пройдут </a:t>
            </a:r>
            <a:r>
              <a:rPr lang="ru-RU" sz="1200" b="1" dirty="0"/>
              <a:t>28 декабря, с 30 декабря по 8 января, 11, 18, 25 января</a:t>
            </a:r>
            <a:r>
              <a:rPr lang="ru-RU" sz="1200" dirty="0"/>
              <a:t> с 14.30 до 16.00 на следующих площадках: </a:t>
            </a:r>
            <a:br>
              <a:rPr lang="ru-RU" sz="1200" dirty="0"/>
            </a:br>
            <a:r>
              <a:rPr lang="ru-RU" sz="1200" dirty="0"/>
              <a:t>☑ сквер «</a:t>
            </a:r>
            <a:r>
              <a:rPr lang="ru-RU" sz="1200" dirty="0" err="1"/>
              <a:t>Яшьлек</a:t>
            </a:r>
            <a:r>
              <a:rPr lang="ru-RU" sz="1200" dirty="0"/>
              <a:t>»; </a:t>
            </a:r>
            <a:br>
              <a:rPr lang="ru-RU" sz="1200" dirty="0"/>
            </a:br>
            <a:r>
              <a:rPr lang="ru-RU" sz="1200" dirty="0"/>
              <a:t>☑ сквер «</a:t>
            </a:r>
            <a:r>
              <a:rPr lang="ru-RU" sz="1200" dirty="0" err="1"/>
              <a:t>Каракуз</a:t>
            </a:r>
            <a:r>
              <a:rPr lang="ru-RU" sz="1200" dirty="0"/>
              <a:t>» (возле ПАО «Татнефть»); </a:t>
            </a:r>
            <a:br>
              <a:rPr lang="ru-RU" sz="1200" dirty="0"/>
            </a:br>
            <a:r>
              <a:rPr lang="ru-RU" sz="1200" dirty="0"/>
              <a:t>☑ 1 поселок, стадион школы № 20; </a:t>
            </a:r>
            <a:br>
              <a:rPr lang="ru-RU" sz="1200" dirty="0"/>
            </a:br>
            <a:r>
              <a:rPr lang="ru-RU" sz="1200" dirty="0"/>
              <a:t>Обширную программу для своих посетителей подготовил </a:t>
            </a:r>
            <a:r>
              <a:rPr lang="ru-RU" sz="1200" u="sng" dirty="0">
                <a:hlinkClick r:id="rId8"/>
              </a:rPr>
              <a:t>городской парк имени 60-летия нефти Татарстана</a:t>
            </a:r>
            <a:r>
              <a:rPr lang="ru-RU" sz="1200" dirty="0"/>
              <a:t>. 31 декабря здесь можно встретить Новый год со Снегурочкой и Дедом Морозом в 24.00. 4 января в 12.00 на ледовом катке состоится праздничное театрализованное представление для детей «Новый год». 7 января в 12.00 на главной сцене пройдет концертно-игровая программа «Народные гуляния», а в 13.00 стартуют спортивные игры для детей на призы Деда Мороза «Морозная эстафета». </a:t>
            </a:r>
            <a:endParaRPr lang="ru-RU" sz="1200" dirty="0" smtClean="0"/>
          </a:p>
          <a:p>
            <a:r>
              <a:rPr lang="ru-RU" sz="1200" b="1" dirty="0"/>
              <a:t>В культурно-образовательном центре «Сфера»</a:t>
            </a:r>
            <a:r>
              <a:rPr lang="ru-RU" sz="1200" dirty="0"/>
              <a:t> можно научиться новому практически в каждый из выходных дней. С 31 декабря по 8 января здесь пройдут мастер-классы по декоративно-прикладному творчеству, игровые программы для детей. Время работы с 11.00 до 17.00.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2352</TotalTime>
  <Words>985</Words>
  <Application>Microsoft Office PowerPoint</Application>
  <PresentationFormat>Экран (4:3)</PresentationFormat>
  <Paragraphs>98</Paragraphs>
  <Slides>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Солнцестояние</vt:lpstr>
      <vt:lpstr> </vt:lpstr>
      <vt:lpstr>Презентация PowerPoint</vt:lpstr>
      <vt:lpstr>Презентация PowerPoint</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Школьный Калейдоскоп</dc:title>
  <dc:creator>рушания</dc:creator>
  <cp:lastModifiedBy>Лилия</cp:lastModifiedBy>
  <cp:revision>238</cp:revision>
  <cp:lastPrinted>2016-02-13T10:54:32Z</cp:lastPrinted>
  <dcterms:created xsi:type="dcterms:W3CDTF">2013-09-28T04:10:37Z</dcterms:created>
  <dcterms:modified xsi:type="dcterms:W3CDTF">2020-01-03T23:14:50Z</dcterms:modified>
</cp:coreProperties>
</file>